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0" r:id="rId7"/>
    <p:sldId id="263" r:id="rId8"/>
    <p:sldId id="264" r:id="rId9"/>
    <p:sldId id="265" r:id="rId10"/>
    <p:sldId id="266" r:id="rId11"/>
    <p:sldId id="267" r:id="rId12"/>
    <p:sldId id="279" r:id="rId13"/>
    <p:sldId id="268" r:id="rId14"/>
    <p:sldId id="278" r:id="rId15"/>
    <p:sldId id="269" r:id="rId16"/>
    <p:sldId id="277" r:id="rId17"/>
    <p:sldId id="270" r:id="rId18"/>
    <p:sldId id="271" r:id="rId19"/>
    <p:sldId id="272" r:id="rId20"/>
    <p:sldId id="273" r:id="rId21"/>
    <p:sldId id="274" r:id="rId22"/>
    <p:sldId id="275" r:id="rId23"/>
    <p:sldId id="276" r:id="rId24"/>
    <p:sldId id="280" r:id="rId25"/>
    <p:sldId id="281" r:id="rId26"/>
    <p:sldId id="282" r:id="rId27"/>
    <p:sldId id="284" r:id="rId28"/>
    <p:sldId id="283" r:id="rId29"/>
    <p:sldId id="285" r:id="rId30"/>
    <p:sldId id="286" r:id="rId31"/>
    <p:sldId id="287" r:id="rId3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6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980DF56F-E768-4E54-B487-9EBD83FC7458}"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F34C11-5CDA-4F7E-ACE2-51218ABA9E81}" type="slidenum">
              <a:rPr lang="pl-PL" smtClean="0"/>
              <a:t>‹#›</a:t>
            </a:fld>
            <a:endParaRPr lang="pl-PL"/>
          </a:p>
        </p:txBody>
      </p:sp>
    </p:spTree>
    <p:extLst>
      <p:ext uri="{BB962C8B-B14F-4D97-AF65-F5344CB8AC3E}">
        <p14:creationId xmlns:p14="http://schemas.microsoft.com/office/powerpoint/2010/main" val="122719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80DF56F-E768-4E54-B487-9EBD83FC7458}"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F34C11-5CDA-4F7E-ACE2-51218ABA9E81}" type="slidenum">
              <a:rPr lang="pl-PL" smtClean="0"/>
              <a:t>‹#›</a:t>
            </a:fld>
            <a:endParaRPr lang="pl-PL"/>
          </a:p>
        </p:txBody>
      </p:sp>
    </p:spTree>
    <p:extLst>
      <p:ext uri="{BB962C8B-B14F-4D97-AF65-F5344CB8AC3E}">
        <p14:creationId xmlns:p14="http://schemas.microsoft.com/office/powerpoint/2010/main" val="129470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80DF56F-E768-4E54-B487-9EBD83FC7458}"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F34C11-5CDA-4F7E-ACE2-51218ABA9E81}" type="slidenum">
              <a:rPr lang="pl-PL" smtClean="0"/>
              <a:t>‹#›</a:t>
            </a:fld>
            <a:endParaRPr lang="pl-PL"/>
          </a:p>
        </p:txBody>
      </p:sp>
    </p:spTree>
    <p:extLst>
      <p:ext uri="{BB962C8B-B14F-4D97-AF65-F5344CB8AC3E}">
        <p14:creationId xmlns:p14="http://schemas.microsoft.com/office/powerpoint/2010/main" val="3569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80DF56F-E768-4E54-B487-9EBD83FC7458}"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F34C11-5CDA-4F7E-ACE2-51218ABA9E81}" type="slidenum">
              <a:rPr lang="pl-PL" smtClean="0"/>
              <a:t>‹#›</a:t>
            </a:fld>
            <a:endParaRPr lang="pl-PL"/>
          </a:p>
        </p:txBody>
      </p:sp>
    </p:spTree>
    <p:extLst>
      <p:ext uri="{BB962C8B-B14F-4D97-AF65-F5344CB8AC3E}">
        <p14:creationId xmlns:p14="http://schemas.microsoft.com/office/powerpoint/2010/main" val="400962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980DF56F-E768-4E54-B487-9EBD83FC7458}"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F34C11-5CDA-4F7E-ACE2-51218ABA9E81}" type="slidenum">
              <a:rPr lang="pl-PL" smtClean="0"/>
              <a:t>‹#›</a:t>
            </a:fld>
            <a:endParaRPr lang="pl-PL"/>
          </a:p>
        </p:txBody>
      </p:sp>
    </p:spTree>
    <p:extLst>
      <p:ext uri="{BB962C8B-B14F-4D97-AF65-F5344CB8AC3E}">
        <p14:creationId xmlns:p14="http://schemas.microsoft.com/office/powerpoint/2010/main" val="42316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80DF56F-E768-4E54-B487-9EBD83FC7458}" type="datetimeFigureOut">
              <a:rPr lang="pl-PL" smtClean="0"/>
              <a:t>05.03.2020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F34C11-5CDA-4F7E-ACE2-51218ABA9E81}" type="slidenum">
              <a:rPr lang="pl-PL" smtClean="0"/>
              <a:t>‹#›</a:t>
            </a:fld>
            <a:endParaRPr lang="pl-PL"/>
          </a:p>
        </p:txBody>
      </p:sp>
    </p:spTree>
    <p:extLst>
      <p:ext uri="{BB962C8B-B14F-4D97-AF65-F5344CB8AC3E}">
        <p14:creationId xmlns:p14="http://schemas.microsoft.com/office/powerpoint/2010/main" val="327316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980DF56F-E768-4E54-B487-9EBD83FC7458}" type="datetimeFigureOut">
              <a:rPr lang="pl-PL" smtClean="0"/>
              <a:t>05.03.2020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DF34C11-5CDA-4F7E-ACE2-51218ABA9E81}" type="slidenum">
              <a:rPr lang="pl-PL" smtClean="0"/>
              <a:t>‹#›</a:t>
            </a:fld>
            <a:endParaRPr lang="pl-PL"/>
          </a:p>
        </p:txBody>
      </p:sp>
    </p:spTree>
    <p:extLst>
      <p:ext uri="{BB962C8B-B14F-4D97-AF65-F5344CB8AC3E}">
        <p14:creationId xmlns:p14="http://schemas.microsoft.com/office/powerpoint/2010/main" val="95746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980DF56F-E768-4E54-B487-9EBD83FC7458}" type="datetimeFigureOut">
              <a:rPr lang="pl-PL" smtClean="0"/>
              <a:t>05.03.2020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DF34C11-5CDA-4F7E-ACE2-51218ABA9E81}" type="slidenum">
              <a:rPr lang="pl-PL" smtClean="0"/>
              <a:t>‹#›</a:t>
            </a:fld>
            <a:endParaRPr lang="pl-PL"/>
          </a:p>
        </p:txBody>
      </p:sp>
    </p:spTree>
    <p:extLst>
      <p:ext uri="{BB962C8B-B14F-4D97-AF65-F5344CB8AC3E}">
        <p14:creationId xmlns:p14="http://schemas.microsoft.com/office/powerpoint/2010/main" val="429051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80DF56F-E768-4E54-B487-9EBD83FC7458}" type="datetimeFigureOut">
              <a:rPr lang="pl-PL" smtClean="0"/>
              <a:t>05.03.2020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DF34C11-5CDA-4F7E-ACE2-51218ABA9E81}" type="slidenum">
              <a:rPr lang="pl-PL" smtClean="0"/>
              <a:t>‹#›</a:t>
            </a:fld>
            <a:endParaRPr lang="pl-PL"/>
          </a:p>
        </p:txBody>
      </p:sp>
    </p:spTree>
    <p:extLst>
      <p:ext uri="{BB962C8B-B14F-4D97-AF65-F5344CB8AC3E}">
        <p14:creationId xmlns:p14="http://schemas.microsoft.com/office/powerpoint/2010/main" val="176105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980DF56F-E768-4E54-B487-9EBD83FC7458}" type="datetimeFigureOut">
              <a:rPr lang="pl-PL" smtClean="0"/>
              <a:t>05.03.2020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F34C11-5CDA-4F7E-ACE2-51218ABA9E81}" type="slidenum">
              <a:rPr lang="pl-PL" smtClean="0"/>
              <a:t>‹#›</a:t>
            </a:fld>
            <a:endParaRPr lang="pl-PL"/>
          </a:p>
        </p:txBody>
      </p:sp>
    </p:spTree>
    <p:extLst>
      <p:ext uri="{BB962C8B-B14F-4D97-AF65-F5344CB8AC3E}">
        <p14:creationId xmlns:p14="http://schemas.microsoft.com/office/powerpoint/2010/main" val="305684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980DF56F-E768-4E54-B487-9EBD83FC7458}" type="datetimeFigureOut">
              <a:rPr lang="pl-PL" smtClean="0"/>
              <a:t>05.03.2020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F34C11-5CDA-4F7E-ACE2-51218ABA9E81}" type="slidenum">
              <a:rPr lang="pl-PL" smtClean="0"/>
              <a:t>‹#›</a:t>
            </a:fld>
            <a:endParaRPr lang="pl-PL"/>
          </a:p>
        </p:txBody>
      </p:sp>
    </p:spTree>
    <p:extLst>
      <p:ext uri="{BB962C8B-B14F-4D97-AF65-F5344CB8AC3E}">
        <p14:creationId xmlns:p14="http://schemas.microsoft.com/office/powerpoint/2010/main" val="287489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DF56F-E768-4E54-B487-9EBD83FC7458}" type="datetimeFigureOut">
              <a:rPr lang="pl-PL" smtClean="0"/>
              <a:t>05.03.2020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34C11-5CDA-4F7E-ACE2-51218ABA9E81}" type="slidenum">
              <a:rPr lang="pl-PL" smtClean="0"/>
              <a:t>‹#›</a:t>
            </a:fld>
            <a:endParaRPr lang="pl-PL"/>
          </a:p>
        </p:txBody>
      </p:sp>
    </p:spTree>
    <p:extLst>
      <p:ext uri="{BB962C8B-B14F-4D97-AF65-F5344CB8AC3E}">
        <p14:creationId xmlns:p14="http://schemas.microsoft.com/office/powerpoint/2010/main" val="417760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xml"/><Relationship Id="rId5" Type="http://schemas.openxmlformats.org/officeDocument/2006/relationships/image" Target="../media/image65.jpeg"/><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g"/><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l.facebook.com/l.php?u=https://www.youtube.com/watch?v%3DSAZAKPUQMw0%26fbclid%3DIwAR0Ejtjq1Ce311Dld0bC7f7z5A9oj-Kh9JLV9BgO_4-HsXDaq2oOS6CDZB8&amp;h=AT1EFe6zj6pdCPRwrD4ocgU0lJqEomgojwfKgjtTqRYGAemGjbmiuM1WDriwFxwbAVIH5Mj4hDseNDD-Y1BrJmsL0-HT8tdp3o0xGCeC7Xdv9gzT9Hyv7XC1RwJrWMgmZz-tLg" TargetMode="External"/><Relationship Id="rId13" Type="http://schemas.openxmlformats.org/officeDocument/2006/relationships/hyperlink" Target="https://www.youtube.com/watch?v=MEX2J_sAdGs&amp;fbclid=IwAR21i_X00TsYqLs65Hqii8OosvOtJpqtYVcIlJEU-vlvWd3B1R1C9OA0HYU" TargetMode="External"/><Relationship Id="rId18" Type="http://schemas.openxmlformats.org/officeDocument/2006/relationships/hyperlink" Target="https://futurecrun.ch/99-good-news-2019" TargetMode="External"/><Relationship Id="rId3" Type="http://schemas.openxmlformats.org/officeDocument/2006/relationships/hyperlink" Target="https://www.youtube.com/watch?v=gUhxcdzRgLQ&amp;fbclid=IwAR3qwJW6fS4mn-FA7g2WTZrvtvucWGpKKYfXS5Vb83cl2Cvv73QY_tD5O64" TargetMode="External"/><Relationship Id="rId7" Type="http://schemas.openxmlformats.org/officeDocument/2006/relationships/hyperlink" Target="https://l.facebook.com/l.php?u=https://www.youtube.com/watch?v%3DO7PPd_0a9Mw%26fbclid%3DIwAR1yk5SuPpJolF9dG_yy8Ri_KEjCiS-UCBy8ww9tZBLCcbinLqkNpdIT5rs&amp;h=AT1EFe6zj6pdCPRwrD4ocgU0lJqEomgojwfKgjtTqRYGAemGjbmiuM1WDriwFxwbAVIH5Mj4hDseNDD-Y1BrJmsL0-HT8tdp3o0xGCeC7Xdv9gzT9Hyv7XC1RwJrWMgmZz-tLg" TargetMode="External"/><Relationship Id="rId12" Type="http://schemas.openxmlformats.org/officeDocument/2006/relationships/hyperlink" Target="https://l.facebook.com/l.php?u=https://www.youtube.com/watch?v%3DDkZ7BJQupVA%26fbclid%3DIwAR0olVsjfss0XtrmMkXq7E6f8gcLfbB5VKTXDYwWtztwHqIvUwxnf6p3L_I&amp;h=AT1EFe6zj6pdCPRwrD4ocgU0lJqEomgojwfKgjtTqRYGAemGjbmiuM1WDriwFxwbAVIH5Mj4hDseNDD-Y1BrJmsL0-HT8tdp3o0xGCeC7Xdv9gzT9Hyv7XC1RwJrWMgmZz-tLg" TargetMode="External"/><Relationship Id="rId17" Type="http://schemas.openxmlformats.org/officeDocument/2006/relationships/hyperlink" Target="https://www.youtube.com/watch?v=4kOGdq-9jXM" TargetMode="External"/><Relationship Id="rId2" Type="http://schemas.openxmlformats.org/officeDocument/2006/relationships/hyperlink" Target="https://www.youtube.com/watch?v=SxbprYyjyyU&amp;fbclid=IwAR1EWbdpRqhXmqmLMXBOVa9bAwQO4eB1WmUhf49qXwcN8psbFF2BF6Z8NIY" TargetMode="External"/><Relationship Id="rId16" Type="http://schemas.openxmlformats.org/officeDocument/2006/relationships/hyperlink" Target="https://youtu.be/_MT2umCcEwc" TargetMode="External"/><Relationship Id="rId20" Type="http://schemas.openxmlformats.org/officeDocument/2006/relationships/image" Target="../media/image75.jpeg"/><Relationship Id="rId1" Type="http://schemas.openxmlformats.org/officeDocument/2006/relationships/slideLayout" Target="../slideLayouts/slideLayout4.xml"/><Relationship Id="rId6" Type="http://schemas.openxmlformats.org/officeDocument/2006/relationships/hyperlink" Target="https://l.facebook.com/l.php?u=https://www.youtube.com/watch?v%3D-D_Np-3dVBQ%26fbclid%3DIwAR3OGjPr-F3MfyqAyyTLXEdYiEFOrdmmtZz7b5YDxRhFGeEKL9P-oPY7ffo&amp;h=AT1EFe6zj6pdCPRwrD4ocgU0lJqEomgojwfKgjtTqRYGAemGjbmiuM1WDriwFxwbAVIH5Mj4hDseNDD-Y1BrJmsL0-HT8tdp3o0xGCeC7Xdv9gzT9Hyv7XC1RwJrWMgmZz-tLg" TargetMode="External"/><Relationship Id="rId11" Type="http://schemas.openxmlformats.org/officeDocument/2006/relationships/hyperlink" Target="https://l.facebook.com/l.php?u=https://www.youtube.com/watch?v%3DCUfTM-BC-ek%26fbclid%3DIwAR1jpxu8n1BnHM12x7pHuuDz0pd3wMlS7LAl5HwZNPZfnUjZQvTHBrKDiF8&amp;h=AT1EFe6zj6pdCPRwrD4ocgU0lJqEomgojwfKgjtTqRYGAemGjbmiuM1WDriwFxwbAVIH5Mj4hDseNDD-Y1BrJmsL0-HT8tdp3o0xGCeC7Xdv9gzT9Hyv7XC1RwJrWMgmZz-tLg" TargetMode="External"/><Relationship Id="rId5" Type="http://schemas.openxmlformats.org/officeDocument/2006/relationships/hyperlink" Target="https://l.facebook.com/l.php?u=https://www.youtube.com/watch?v%3DI-4F5MJEeqs%26fbclid%3DIwAR3XaQ3W7Y3vRSWzo9ZTiGn2-pinorn7TH4nkQx70zDTWcwEK38GEafT2fE&amp;h=AT1EFe6zj6pdCPRwrD4ocgU0lJqEomgojwfKgjtTqRYGAemGjbmiuM1WDriwFxwbAVIH5Mj4hDseNDD-Y1BrJmsL0-HT8tdp3o0xGCeC7Xdv9gzT9Hyv7XC1RwJrWMgmZz-tLg" TargetMode="External"/><Relationship Id="rId15" Type="http://schemas.openxmlformats.org/officeDocument/2006/relationships/hyperlink" Target="https://youtu.be/0MXP2E09dJQ" TargetMode="External"/><Relationship Id="rId10" Type="http://schemas.openxmlformats.org/officeDocument/2006/relationships/hyperlink" Target="https://l.facebook.com/l.php?u=https://www.youtube.com/watch?v%3DYF8AAJSTJoM%26fbclid%3DIwAR0F4wsTdjapk9LCeHhM6IiwrLAFFjCSDcJ8a8MfUbo6Hwmy1w5lGrfYXcg&amp;h=AT1EFe6zj6pdCPRwrD4ocgU0lJqEomgojwfKgjtTqRYGAemGjbmiuM1WDriwFxwbAVIH5Mj4hDseNDD-Y1BrJmsL0-HT8tdp3o0xGCeC7Xdv9gzT9Hyv7XC1RwJrWMgmZz-tLg" TargetMode="External"/><Relationship Id="rId19" Type="http://schemas.openxmlformats.org/officeDocument/2006/relationships/image" Target="../media/image74.jpeg"/><Relationship Id="rId4" Type="http://schemas.openxmlformats.org/officeDocument/2006/relationships/hyperlink" Target="https://www.youtube.com/watch?v=mVIF4FThR5o&amp;fbclid=IwAR0O3EULXrc4WVxQ2z72AkG_Z2i5WkDOAI2osc4XQbVplcWny5XaKlwE0CA" TargetMode="External"/><Relationship Id="rId9" Type="http://schemas.openxmlformats.org/officeDocument/2006/relationships/hyperlink" Target="https://l.facebook.com/l.php?u=https://www.youtube.com/watch?v%3D4fkcTA7YX44%26fbclid%3DIwAR3ZywG3sjzznrlqvKWmCAuroNoZob9R_0ieu2K5J1X0cpApKJffpHMYUXA&amp;h=AT1EFe6zj6pdCPRwrD4ocgU0lJqEomgojwfKgjtTqRYGAemGjbmiuM1WDriwFxwbAVIH5Mj4hDseNDD-Y1BrJmsL0-HT8tdp3o0xGCeC7Xdv9gzT9Hyv7XC1RwJrWMgmZz-tLg" TargetMode="External"/><Relationship Id="rId14" Type="http://schemas.openxmlformats.org/officeDocument/2006/relationships/hyperlink" Target="https://youtu.be/z9gHuAwxwA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86647" y="1762298"/>
            <a:ext cx="6109855" cy="783389"/>
          </a:xfrm>
        </p:spPr>
        <p:txBody>
          <a:bodyPr>
            <a:normAutofit/>
          </a:bodyPr>
          <a:lstStyle/>
          <a:p>
            <a:r>
              <a:rPr lang="pl-PL" sz="4400" b="1" dirty="0" smtClean="0">
                <a:solidFill>
                  <a:schemeClr val="accent6">
                    <a:lumMod val="75000"/>
                  </a:schemeClr>
                </a:solidFill>
              </a:rPr>
              <a:t>Green Goes Global</a:t>
            </a:r>
            <a:endParaRPr lang="pl-PL" sz="4400" b="1" dirty="0">
              <a:solidFill>
                <a:schemeClr val="accent6">
                  <a:lumMod val="75000"/>
                </a:schemeClr>
              </a:solidFill>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51" y="76977"/>
            <a:ext cx="6651567" cy="6498389"/>
          </a:xfrm>
          <a:prstGeom prst="rect">
            <a:avLst/>
          </a:prstGeom>
        </p:spPr>
      </p:pic>
      <p:sp>
        <p:nvSpPr>
          <p:cNvPr id="5" name="pole tekstowe 4"/>
          <p:cNvSpPr txBox="1"/>
          <p:nvPr/>
        </p:nvSpPr>
        <p:spPr>
          <a:xfrm>
            <a:off x="6510251" y="2796862"/>
            <a:ext cx="3902928" cy="276999"/>
          </a:xfrm>
          <a:prstGeom prst="rect">
            <a:avLst/>
          </a:prstGeom>
          <a:noFill/>
        </p:spPr>
        <p:txBody>
          <a:bodyPr wrap="none" rtlCol="0">
            <a:spAutoFit/>
          </a:bodyPr>
          <a:lstStyle/>
          <a:p>
            <a:r>
              <a:rPr lang="pl-PL" sz="1200" dirty="0" smtClean="0"/>
              <a:t>Project 2019-1-PL01-KA105-064359 – </a:t>
            </a:r>
            <a:r>
              <a:rPr lang="pl-PL" sz="1200" dirty="0" err="1" smtClean="0"/>
              <a:t>webinar</a:t>
            </a:r>
            <a:r>
              <a:rPr lang="pl-PL" sz="1200" dirty="0" smtClean="0"/>
              <a:t> </a:t>
            </a:r>
            <a:r>
              <a:rPr lang="pl-PL" sz="1200" dirty="0" err="1" smtClean="0"/>
              <a:t>prepered</a:t>
            </a:r>
            <a:r>
              <a:rPr lang="pl-PL" sz="1200" dirty="0" smtClean="0"/>
              <a:t> by </a:t>
            </a:r>
            <a:endParaRPr lang="pl-PL" sz="1200"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304" y="5637511"/>
            <a:ext cx="3902885" cy="866059"/>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138" y="3413124"/>
            <a:ext cx="3166872" cy="1130808"/>
          </a:xfrm>
          <a:prstGeom prst="rect">
            <a:avLst/>
          </a:prstGeom>
        </p:spPr>
      </p:pic>
    </p:spTree>
    <p:extLst>
      <p:ext uri="{BB962C8B-B14F-4D97-AF65-F5344CB8AC3E}">
        <p14:creationId xmlns:p14="http://schemas.microsoft.com/office/powerpoint/2010/main" val="319022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615289" cy="933852"/>
          </a:xfrm>
          <a:prstGeom prst="rect">
            <a:avLst/>
          </a:prstGeom>
        </p:spPr>
      </p:pic>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991" y="6973"/>
            <a:ext cx="4216009" cy="926879"/>
          </a:xfrm>
          <a:prstGeom prst="rect">
            <a:avLst/>
          </a:prstGeom>
        </p:spPr>
      </p:pic>
      <p:sp>
        <p:nvSpPr>
          <p:cNvPr id="2" name="Tytuł 1"/>
          <p:cNvSpPr>
            <a:spLocks noGrp="1"/>
          </p:cNvSpPr>
          <p:nvPr>
            <p:ph type="title"/>
          </p:nvPr>
        </p:nvSpPr>
        <p:spPr/>
        <p:txBody>
          <a:bodyPr/>
          <a:lstStyle/>
          <a:p>
            <a:pPr algn="ctr"/>
            <a:r>
              <a:rPr lang="en-US" b="1" dirty="0" smtClean="0">
                <a:solidFill>
                  <a:schemeClr val="accent6">
                    <a:lumMod val="75000"/>
                  </a:schemeClr>
                </a:solidFill>
              </a:rPr>
              <a:t>Why we are using fossil fuel</a:t>
            </a:r>
            <a:r>
              <a:rPr lang="pl-PL" b="1" dirty="0" smtClean="0">
                <a:solidFill>
                  <a:schemeClr val="accent6">
                    <a:lumMod val="75000"/>
                  </a:schemeClr>
                </a:solidFill>
              </a:rPr>
              <a:t>?</a:t>
            </a:r>
            <a:endParaRPr lang="pl-PL" b="1" dirty="0">
              <a:solidFill>
                <a:schemeClr val="accent6">
                  <a:lumMod val="75000"/>
                </a:schemeClr>
              </a:solidFill>
            </a:endParaRPr>
          </a:p>
        </p:txBody>
      </p:sp>
      <p:sp>
        <p:nvSpPr>
          <p:cNvPr id="5" name="pole tekstowe 4"/>
          <p:cNvSpPr txBox="1"/>
          <p:nvPr/>
        </p:nvSpPr>
        <p:spPr>
          <a:xfrm rot="257987">
            <a:off x="1912241" y="2137407"/>
            <a:ext cx="1377172" cy="461665"/>
          </a:xfrm>
          <a:prstGeom prst="rect">
            <a:avLst/>
          </a:prstGeom>
          <a:noFill/>
        </p:spPr>
        <p:txBody>
          <a:bodyPr wrap="none" rtlCol="0">
            <a:spAutoFit/>
          </a:bodyPr>
          <a:lstStyle/>
          <a:p>
            <a:r>
              <a:rPr lang="pl-PL" sz="2400" dirty="0" err="1" smtClean="0"/>
              <a:t>It’s</a:t>
            </a:r>
            <a:r>
              <a:rPr lang="pl-PL" sz="2400" dirty="0" smtClean="0"/>
              <a:t> </a:t>
            </a:r>
            <a:r>
              <a:rPr lang="pl-PL" sz="2400" dirty="0" err="1" smtClean="0"/>
              <a:t>cheap</a:t>
            </a:r>
            <a:endParaRPr lang="pl-PL" sz="2400" dirty="0"/>
          </a:p>
        </p:txBody>
      </p:sp>
      <p:sp>
        <p:nvSpPr>
          <p:cNvPr id="6" name="pole tekstowe 5"/>
          <p:cNvSpPr txBox="1"/>
          <p:nvPr/>
        </p:nvSpPr>
        <p:spPr>
          <a:xfrm rot="21199038">
            <a:off x="1089291" y="3443667"/>
            <a:ext cx="1645900" cy="461665"/>
          </a:xfrm>
          <a:prstGeom prst="rect">
            <a:avLst/>
          </a:prstGeom>
          <a:noFill/>
        </p:spPr>
        <p:txBody>
          <a:bodyPr wrap="none" rtlCol="0">
            <a:spAutoFit/>
          </a:bodyPr>
          <a:lstStyle/>
          <a:p>
            <a:r>
              <a:rPr lang="pl-PL" sz="2400" dirty="0" err="1" smtClean="0"/>
              <a:t>It’s</a:t>
            </a:r>
            <a:r>
              <a:rPr lang="pl-PL" sz="2400" dirty="0" smtClean="0"/>
              <a:t> </a:t>
            </a:r>
            <a:r>
              <a:rPr lang="pl-PL" sz="2400" dirty="0" err="1" smtClean="0"/>
              <a:t>efficient</a:t>
            </a:r>
            <a:endParaRPr lang="pl-PL" sz="2400" dirty="0"/>
          </a:p>
        </p:txBody>
      </p:sp>
      <p:sp>
        <p:nvSpPr>
          <p:cNvPr id="7" name="pole tekstowe 6"/>
          <p:cNvSpPr txBox="1"/>
          <p:nvPr/>
        </p:nvSpPr>
        <p:spPr>
          <a:xfrm rot="21021527">
            <a:off x="8902675" y="1630008"/>
            <a:ext cx="3317750" cy="830997"/>
          </a:xfrm>
          <a:prstGeom prst="rect">
            <a:avLst/>
          </a:prstGeom>
          <a:noFill/>
        </p:spPr>
        <p:txBody>
          <a:bodyPr wrap="square" rtlCol="0">
            <a:spAutoFit/>
          </a:bodyPr>
          <a:lstStyle/>
          <a:p>
            <a:pPr algn="ctr"/>
            <a:r>
              <a:rPr lang="pl-PL" sz="2400" dirty="0" err="1" smtClean="0"/>
              <a:t>It’s</a:t>
            </a:r>
            <a:r>
              <a:rPr lang="pl-PL" sz="2400" dirty="0" smtClean="0"/>
              <a:t> </a:t>
            </a:r>
            <a:r>
              <a:rPr lang="pl-PL" sz="2400" dirty="0" err="1" smtClean="0"/>
              <a:t>avaliable</a:t>
            </a:r>
            <a:r>
              <a:rPr lang="pl-PL" sz="2400" dirty="0" smtClean="0"/>
              <a:t> in </a:t>
            </a:r>
            <a:r>
              <a:rPr lang="pl-PL" sz="2400" dirty="0" err="1" smtClean="0"/>
              <a:t>many</a:t>
            </a:r>
            <a:r>
              <a:rPr lang="pl-PL" sz="2400" dirty="0" smtClean="0"/>
              <a:t> </a:t>
            </a:r>
            <a:r>
              <a:rPr lang="pl-PL" sz="2400" dirty="0" err="1" smtClean="0"/>
              <a:t>places</a:t>
            </a:r>
            <a:endParaRPr lang="pl-PL" sz="2400" dirty="0"/>
          </a:p>
        </p:txBody>
      </p:sp>
      <p:sp>
        <p:nvSpPr>
          <p:cNvPr id="8" name="pole tekstowe 7"/>
          <p:cNvSpPr txBox="1"/>
          <p:nvPr/>
        </p:nvSpPr>
        <p:spPr>
          <a:xfrm rot="496297">
            <a:off x="1241365" y="5552833"/>
            <a:ext cx="3037242" cy="461665"/>
          </a:xfrm>
          <a:prstGeom prst="rect">
            <a:avLst/>
          </a:prstGeom>
          <a:noFill/>
        </p:spPr>
        <p:txBody>
          <a:bodyPr wrap="none" rtlCol="0">
            <a:spAutoFit/>
          </a:bodyPr>
          <a:lstStyle/>
          <a:p>
            <a:r>
              <a:rPr lang="pl-PL" sz="2400" dirty="0" smtClean="0"/>
              <a:t>You </a:t>
            </a:r>
            <a:r>
              <a:rPr lang="pl-PL" sz="2400" dirty="0" err="1" smtClean="0"/>
              <a:t>can</a:t>
            </a:r>
            <a:r>
              <a:rPr lang="pl-PL" sz="2400" dirty="0" smtClean="0"/>
              <a:t> </a:t>
            </a:r>
            <a:r>
              <a:rPr lang="pl-PL" sz="2400" dirty="0" err="1" smtClean="0"/>
              <a:t>use</a:t>
            </a:r>
            <a:r>
              <a:rPr lang="pl-PL" sz="2400" dirty="0" smtClean="0"/>
              <a:t> </a:t>
            </a:r>
            <a:r>
              <a:rPr lang="pl-PL" sz="2400" dirty="0" err="1" smtClean="0"/>
              <a:t>it</a:t>
            </a:r>
            <a:r>
              <a:rPr lang="pl-PL" sz="2400" dirty="0" smtClean="0"/>
              <a:t> in </a:t>
            </a:r>
            <a:r>
              <a:rPr lang="pl-PL" sz="2400" dirty="0" err="1" smtClean="0"/>
              <a:t>future</a:t>
            </a:r>
            <a:endParaRPr lang="pl-PL" sz="2400" dirty="0"/>
          </a:p>
        </p:txBody>
      </p:sp>
      <p:sp>
        <p:nvSpPr>
          <p:cNvPr id="9" name="pole tekstowe 8"/>
          <p:cNvSpPr txBox="1"/>
          <p:nvPr/>
        </p:nvSpPr>
        <p:spPr>
          <a:xfrm rot="21364161">
            <a:off x="8451379" y="5820761"/>
            <a:ext cx="2273123" cy="461665"/>
          </a:xfrm>
          <a:prstGeom prst="rect">
            <a:avLst/>
          </a:prstGeom>
          <a:noFill/>
        </p:spPr>
        <p:txBody>
          <a:bodyPr wrap="none" rtlCol="0">
            <a:spAutoFit/>
          </a:bodyPr>
          <a:lstStyle/>
          <a:p>
            <a:r>
              <a:rPr lang="pl-PL" sz="2400" dirty="0" err="1" smtClean="0"/>
              <a:t>It’s</a:t>
            </a:r>
            <a:r>
              <a:rPr lang="pl-PL" sz="2400" dirty="0" smtClean="0"/>
              <a:t> </a:t>
            </a:r>
            <a:r>
              <a:rPr lang="pl-PL" sz="2400" dirty="0" err="1" smtClean="0"/>
              <a:t>easy</a:t>
            </a:r>
            <a:r>
              <a:rPr lang="pl-PL" sz="2400" dirty="0" smtClean="0"/>
              <a:t> to </a:t>
            </a:r>
            <a:r>
              <a:rPr lang="pl-PL" sz="2400" dirty="0" err="1" smtClean="0"/>
              <a:t>move</a:t>
            </a:r>
            <a:endParaRPr lang="pl-PL" sz="2400" dirty="0"/>
          </a:p>
        </p:txBody>
      </p:sp>
      <p:pic>
        <p:nvPicPr>
          <p:cNvPr id="4098" name="Picture 2" descr="https://lh6.googleusercontent.com/bevC25P3xZOc2Wlip70uJ0hluUQtfmq9AsGB39jfGypIrk6m9W3LmRuzBEaBDj53qtR_gHQYa3mdT8jVRh-DUB3R9Ub5e3R4yVBwxpGhrk0O3yQ9o5aSQlnPHgm_orHmRwES3sp9"/>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3487882" y="1687075"/>
            <a:ext cx="5368636" cy="4009699"/>
          </a:xfrm>
          <a:prstGeom prst="rect">
            <a:avLst/>
          </a:prstGeom>
          <a:noFill/>
          <a:extLst>
            <a:ext uri="{909E8E84-426E-40DD-AFC4-6F175D3DCCD1}">
              <a14:hiddenFill xmlns:a14="http://schemas.microsoft.com/office/drawing/2010/main">
                <a:solidFill>
                  <a:srgbClr val="FFFFFF"/>
                </a:solidFill>
              </a14:hiddenFill>
            </a:ext>
          </a:extLst>
        </p:spPr>
      </p:pic>
      <p:sp>
        <p:nvSpPr>
          <p:cNvPr id="10" name="pole tekstowe 9"/>
          <p:cNvSpPr txBox="1"/>
          <p:nvPr/>
        </p:nvSpPr>
        <p:spPr>
          <a:xfrm rot="518580">
            <a:off x="9420329" y="3713451"/>
            <a:ext cx="1909625" cy="461665"/>
          </a:xfrm>
          <a:prstGeom prst="rect">
            <a:avLst/>
          </a:prstGeom>
          <a:noFill/>
        </p:spPr>
        <p:txBody>
          <a:bodyPr wrap="none" rtlCol="0">
            <a:spAutoFit/>
          </a:bodyPr>
          <a:lstStyle/>
          <a:p>
            <a:r>
              <a:rPr lang="pl-PL" sz="2400" dirty="0" smtClean="0"/>
              <a:t>We </a:t>
            </a:r>
            <a:r>
              <a:rPr lang="pl-PL" sz="2400" dirty="0" err="1" smtClean="0"/>
              <a:t>used</a:t>
            </a:r>
            <a:r>
              <a:rPr lang="pl-PL" sz="2400" dirty="0" smtClean="0"/>
              <a:t> to </a:t>
            </a:r>
            <a:r>
              <a:rPr lang="pl-PL" sz="2400" dirty="0" err="1" smtClean="0"/>
              <a:t>it</a:t>
            </a:r>
            <a:r>
              <a:rPr lang="pl-PL" sz="2400" dirty="0" smtClean="0"/>
              <a:t> </a:t>
            </a:r>
            <a:endParaRPr lang="pl-PL" sz="2400" dirty="0"/>
          </a:p>
        </p:txBody>
      </p:sp>
    </p:spTree>
    <p:extLst>
      <p:ext uri="{BB962C8B-B14F-4D97-AF65-F5344CB8AC3E}">
        <p14:creationId xmlns:p14="http://schemas.microsoft.com/office/powerpoint/2010/main" val="202887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15496"/>
            <a:ext cx="10515600" cy="1325563"/>
          </a:xfrm>
        </p:spPr>
        <p:txBody>
          <a:bodyPr/>
          <a:lstStyle/>
          <a:p>
            <a:pPr algn="ctr"/>
            <a:r>
              <a:rPr lang="en-US" b="1" dirty="0" smtClean="0">
                <a:solidFill>
                  <a:schemeClr val="accent6">
                    <a:lumMod val="75000"/>
                  </a:schemeClr>
                </a:solidFill>
              </a:rPr>
              <a:t>Climate change </a:t>
            </a:r>
            <a:r>
              <a:rPr lang="pl-PL" b="1" dirty="0" smtClean="0">
                <a:solidFill>
                  <a:schemeClr val="accent6">
                    <a:lumMod val="75000"/>
                  </a:schemeClr>
                </a:solidFill>
              </a:rPr>
              <a:t>problem</a:t>
            </a:r>
            <a:endParaRPr lang="pl-PL" b="1" dirty="0">
              <a:solidFill>
                <a:schemeClr val="accent6">
                  <a:lumMod val="75000"/>
                </a:schemeClr>
              </a:solidFill>
            </a:endParaRPr>
          </a:p>
        </p:txBody>
      </p:sp>
      <p:sp>
        <p:nvSpPr>
          <p:cNvPr id="3" name="Symbol zastępczy zawartości 2"/>
          <p:cNvSpPr>
            <a:spLocks noGrp="1"/>
          </p:cNvSpPr>
          <p:nvPr>
            <p:ph sz="half" idx="1"/>
          </p:nvPr>
        </p:nvSpPr>
        <p:spPr>
          <a:xfrm>
            <a:off x="157942" y="1541059"/>
            <a:ext cx="5354782" cy="1891549"/>
          </a:xfrm>
        </p:spPr>
        <p:txBody>
          <a:bodyPr>
            <a:normAutofit/>
          </a:bodyPr>
          <a:lstStyle/>
          <a:p>
            <a:pPr marL="0" indent="0" algn="ctr">
              <a:buNone/>
            </a:pPr>
            <a:r>
              <a:rPr lang="en-US" sz="3200" b="1" dirty="0" smtClean="0">
                <a:solidFill>
                  <a:schemeClr val="accent6">
                    <a:lumMod val="75000"/>
                  </a:schemeClr>
                </a:solidFill>
              </a:rPr>
              <a:t>Climate change </a:t>
            </a:r>
            <a:r>
              <a:rPr lang="pl-PL" sz="3200" b="1" dirty="0" smtClean="0">
                <a:solidFill>
                  <a:schemeClr val="accent6">
                    <a:lumMod val="75000"/>
                  </a:schemeClr>
                </a:solidFill>
              </a:rPr>
              <a:t>i</a:t>
            </a:r>
            <a:r>
              <a:rPr lang="en-US" sz="3200" b="1" dirty="0" smtClean="0">
                <a:solidFill>
                  <a:schemeClr val="accent6">
                    <a:lumMod val="75000"/>
                  </a:schemeClr>
                </a:solidFill>
              </a:rPr>
              <a:t>s a complex, environment, politic, and social issue</a:t>
            </a:r>
            <a:r>
              <a:rPr lang="pl-PL" sz="3200" b="1" dirty="0" smtClean="0">
                <a:solidFill>
                  <a:schemeClr val="accent6">
                    <a:lumMod val="75000"/>
                  </a:schemeClr>
                </a:solidFill>
              </a:rPr>
              <a:t>. </a:t>
            </a:r>
            <a:endParaRPr lang="pl-PL" sz="3200" b="1" dirty="0">
              <a:solidFill>
                <a:schemeClr val="accent6">
                  <a:lumMod val="75000"/>
                </a:schemeClr>
              </a:solidFill>
            </a:endParaRPr>
          </a:p>
        </p:txBody>
      </p:sp>
      <p:sp>
        <p:nvSpPr>
          <p:cNvPr id="4" name="Symbol zastępczy zawartości 3"/>
          <p:cNvSpPr>
            <a:spLocks noGrp="1"/>
          </p:cNvSpPr>
          <p:nvPr>
            <p:ph sz="half" idx="2"/>
          </p:nvPr>
        </p:nvSpPr>
        <p:spPr>
          <a:xfrm>
            <a:off x="5662353" y="1591628"/>
            <a:ext cx="5782887" cy="1790411"/>
          </a:xfrm>
        </p:spPr>
        <p:txBody>
          <a:bodyPr>
            <a:noAutofit/>
          </a:bodyPr>
          <a:lstStyle/>
          <a:p>
            <a:pPr marL="0" indent="0">
              <a:buNone/>
            </a:pPr>
            <a:r>
              <a:rPr lang="en-US" sz="2400" dirty="0"/>
              <a:t>Developed countries now are able to invest their money in renewable energy which comes from wind or sun. But guess how many people lives in developed countries</a:t>
            </a:r>
            <a:r>
              <a:rPr lang="en-US" sz="2400" dirty="0" smtClean="0"/>
              <a:t>?</a:t>
            </a:r>
            <a:endParaRPr lang="pl-PL" sz="2400" dirty="0" smtClean="0"/>
          </a:p>
        </p:txBody>
      </p:sp>
      <p:sp>
        <p:nvSpPr>
          <p:cNvPr id="6" name="pole tekstowe 5"/>
          <p:cNvSpPr txBox="1"/>
          <p:nvPr/>
        </p:nvSpPr>
        <p:spPr>
          <a:xfrm>
            <a:off x="563880" y="3358249"/>
            <a:ext cx="11064240" cy="2246769"/>
          </a:xfrm>
          <a:prstGeom prst="rect">
            <a:avLst/>
          </a:prstGeom>
          <a:noFill/>
        </p:spPr>
        <p:txBody>
          <a:bodyPr wrap="square" rtlCol="0">
            <a:spAutoFit/>
          </a:bodyPr>
          <a:lstStyle/>
          <a:p>
            <a:r>
              <a:rPr lang="en-US" sz="2000" b="1" dirty="0">
                <a:solidFill>
                  <a:schemeClr val="accent6">
                    <a:lumMod val="75000"/>
                  </a:schemeClr>
                </a:solidFill>
              </a:rPr>
              <a:t>Not even 20% of all population</a:t>
            </a:r>
            <a:r>
              <a:rPr lang="en-US" sz="2000" dirty="0"/>
              <a:t>, what about the rest of the people? More than 6 billion people still aspiring to have such a comfortable life like Americans or Germans. Lots of people still don’t have access to water, electricity or basic technology. How they can get out of poverty and other issues without providing cheap energy</a:t>
            </a:r>
            <a:r>
              <a:rPr lang="en-US" sz="2000" dirty="0" smtClean="0"/>
              <a:t>?</a:t>
            </a:r>
            <a:endParaRPr lang="pl-PL" sz="2000" dirty="0" smtClean="0"/>
          </a:p>
          <a:p>
            <a:endParaRPr lang="pl-PL" sz="2000" dirty="0"/>
          </a:p>
          <a:p>
            <a:r>
              <a:rPr lang="en-US" sz="2000" dirty="0"/>
              <a:t>And let’s talk about one more huge factor: the </a:t>
            </a:r>
            <a:r>
              <a:rPr lang="en-US" sz="2000" b="1" dirty="0">
                <a:solidFill>
                  <a:schemeClr val="accent6">
                    <a:lumMod val="75000"/>
                  </a:schemeClr>
                </a:solidFill>
              </a:rPr>
              <a:t>population is growing very fast</a:t>
            </a:r>
            <a:r>
              <a:rPr lang="en-US" sz="2000" dirty="0"/>
              <a:t>. At the beginning of the </a:t>
            </a:r>
            <a:r>
              <a:rPr lang="en-US" sz="2000" dirty="0" err="1"/>
              <a:t>XXth</a:t>
            </a:r>
            <a:r>
              <a:rPr lang="en-US" sz="2000" dirty="0"/>
              <a:t> century, there were around 1,5 billion people, now it’s 5 times more</a:t>
            </a:r>
            <a:endParaRPr lang="pl-PL" sz="2000" dirty="0"/>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1947" y="6015972"/>
            <a:ext cx="3830053" cy="842028"/>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71035"/>
            <a:ext cx="2483981" cy="886965"/>
          </a:xfrm>
          <a:prstGeom prst="rect">
            <a:avLst/>
          </a:prstGeom>
        </p:spPr>
      </p:pic>
    </p:spTree>
    <p:extLst>
      <p:ext uri="{BB962C8B-B14F-4D97-AF65-F5344CB8AC3E}">
        <p14:creationId xmlns:p14="http://schemas.microsoft.com/office/powerpoint/2010/main" val="424851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6">
                    <a:lumMod val="75000"/>
                  </a:schemeClr>
                </a:solidFill>
              </a:rPr>
              <a:t>Infinite </a:t>
            </a:r>
            <a:r>
              <a:rPr lang="pl-PL" b="1" dirty="0" err="1" smtClean="0">
                <a:solidFill>
                  <a:schemeClr val="accent6">
                    <a:lumMod val="75000"/>
                  </a:schemeClr>
                </a:solidFill>
              </a:rPr>
              <a:t>economy</a:t>
            </a:r>
            <a:r>
              <a:rPr lang="pl-PL" b="1" dirty="0" smtClean="0">
                <a:solidFill>
                  <a:schemeClr val="accent6">
                    <a:lumMod val="75000"/>
                  </a:schemeClr>
                </a:solidFill>
              </a:rPr>
              <a:t> </a:t>
            </a:r>
            <a:r>
              <a:rPr lang="pl-PL" b="1" dirty="0" err="1" smtClean="0">
                <a:solidFill>
                  <a:schemeClr val="accent6">
                    <a:lumMod val="75000"/>
                  </a:schemeClr>
                </a:solidFill>
              </a:rPr>
              <a:t>growht</a:t>
            </a:r>
            <a:endParaRPr lang="pl-PL" b="1" dirty="0">
              <a:solidFill>
                <a:schemeClr val="accent6">
                  <a:lumMod val="75000"/>
                </a:schemeClr>
              </a:solidFill>
            </a:endParaRPr>
          </a:p>
        </p:txBody>
      </p:sp>
      <p:sp>
        <p:nvSpPr>
          <p:cNvPr id="3" name="Symbol zastępczy zawartości 2"/>
          <p:cNvSpPr>
            <a:spLocks noGrp="1"/>
          </p:cNvSpPr>
          <p:nvPr>
            <p:ph sz="half" idx="1"/>
          </p:nvPr>
        </p:nvSpPr>
        <p:spPr>
          <a:xfrm>
            <a:off x="838200" y="1825624"/>
            <a:ext cx="5181600" cy="4575175"/>
          </a:xfrm>
        </p:spPr>
        <p:txBody>
          <a:bodyPr>
            <a:normAutofit fontScale="77500" lnSpcReduction="20000"/>
          </a:bodyPr>
          <a:lstStyle/>
          <a:p>
            <a:pPr marL="0" indent="0">
              <a:buNone/>
            </a:pPr>
            <a:r>
              <a:rPr lang="en-US" dirty="0"/>
              <a:t>For about 70 years we already know about that burning fossil fuels release CO2 to the atmosphere and condensation this gas causes the rising of temperature. But even dough </a:t>
            </a:r>
            <a:r>
              <a:rPr lang="en-US" b="1" dirty="0">
                <a:solidFill>
                  <a:schemeClr val="accent6">
                    <a:lumMod val="75000"/>
                  </a:schemeClr>
                </a:solidFill>
              </a:rPr>
              <a:t>the emissions of CO2 are still growing</a:t>
            </a:r>
            <a:r>
              <a:rPr lang="en-US" dirty="0"/>
              <a:t>! </a:t>
            </a:r>
            <a:endParaRPr lang="pl-PL" dirty="0" smtClean="0"/>
          </a:p>
          <a:p>
            <a:pPr marL="0" indent="0">
              <a:buNone/>
            </a:pPr>
            <a:r>
              <a:rPr lang="en-US" dirty="0" smtClean="0"/>
              <a:t>Why </a:t>
            </a:r>
            <a:r>
              <a:rPr lang="en-US" dirty="0"/>
              <a:t>is it like this? </a:t>
            </a:r>
            <a:r>
              <a:rPr lang="pl-PL" dirty="0" smtClean="0"/>
              <a:t/>
            </a:r>
            <a:br>
              <a:rPr lang="pl-PL" dirty="0" smtClean="0"/>
            </a:br>
            <a:r>
              <a:rPr lang="en-US" dirty="0" smtClean="0"/>
              <a:t>The </a:t>
            </a:r>
            <a:r>
              <a:rPr lang="en-US" dirty="0"/>
              <a:t>mainstream economy is based on the model of economic growth which means that we producing and buying more and more. This kind of economic activity threats the environment and we can’t expected that we can </a:t>
            </a:r>
            <a:r>
              <a:rPr lang="en-US" b="1" dirty="0">
                <a:solidFill>
                  <a:schemeClr val="accent6">
                    <a:lumMod val="75000"/>
                  </a:schemeClr>
                </a:solidFill>
              </a:rPr>
              <a:t>have an infinite economy growth on the planet with finite resources</a:t>
            </a:r>
            <a:r>
              <a:rPr lang="en-US" dirty="0"/>
              <a:t>. </a:t>
            </a:r>
          </a:p>
          <a:p>
            <a:pPr marL="0" indent="0">
              <a:buNone/>
            </a:pPr>
            <a:r>
              <a:rPr lang="en-US" dirty="0"/>
              <a:t/>
            </a:r>
            <a:br>
              <a:rPr lang="en-US" dirty="0"/>
            </a:br>
            <a:r>
              <a:rPr lang="en-US" dirty="0"/>
              <a:t/>
            </a:r>
            <a:br>
              <a:rPr lang="en-US" dirty="0"/>
            </a:br>
            <a:endParaRPr lang="pl-PL" dirty="0"/>
          </a:p>
        </p:txBody>
      </p:sp>
      <p:sp>
        <p:nvSpPr>
          <p:cNvPr id="4" name="Symbol zastępczy zawartości 3"/>
          <p:cNvSpPr>
            <a:spLocks noGrp="1"/>
          </p:cNvSpPr>
          <p:nvPr>
            <p:ph sz="half" idx="2"/>
          </p:nvPr>
        </p:nvSpPr>
        <p:spPr/>
        <p:txBody>
          <a:bodyPr>
            <a:normAutofit fontScale="77500" lnSpcReduction="20000"/>
          </a:bodyPr>
          <a:lstStyle/>
          <a:p>
            <a:pPr marL="0" indent="0">
              <a:buNone/>
            </a:pPr>
            <a:r>
              <a:rPr lang="en-US" dirty="0"/>
              <a:t>If we want to change our lives to more sustainable </a:t>
            </a:r>
            <a:r>
              <a:rPr lang="en-US" dirty="0" smtClean="0"/>
              <a:t>we </a:t>
            </a:r>
            <a:r>
              <a:rPr lang="en-US" dirty="0"/>
              <a:t>need to switch our mindset about the principles of the </a:t>
            </a:r>
            <a:r>
              <a:rPr lang="en-US" dirty="0" smtClean="0"/>
              <a:t>economy.</a:t>
            </a:r>
            <a:endParaRPr lang="pl-PL" dirty="0"/>
          </a:p>
          <a:p>
            <a:pPr marL="0" indent="0">
              <a:buNone/>
            </a:pPr>
            <a:r>
              <a:rPr lang="en-US" dirty="0" smtClean="0"/>
              <a:t>But </a:t>
            </a:r>
            <a:r>
              <a:rPr lang="en-US" dirty="0"/>
              <a:t>the good news </a:t>
            </a:r>
            <a:r>
              <a:rPr lang="pl-PL" dirty="0" err="1" smtClean="0"/>
              <a:t>is</a:t>
            </a:r>
            <a:r>
              <a:rPr lang="en-US" dirty="0" smtClean="0"/>
              <a:t> </a:t>
            </a:r>
            <a:r>
              <a:rPr lang="en-US" dirty="0"/>
              <a:t>that we don’t need to invent a new model from scratch! </a:t>
            </a:r>
            <a:r>
              <a:rPr lang="en-US" b="1" dirty="0">
                <a:solidFill>
                  <a:schemeClr val="accent6">
                    <a:lumMod val="75000"/>
                  </a:schemeClr>
                </a:solidFill>
              </a:rPr>
              <a:t>We just simple need to switch to circular economy system, be inspired by economy of well-being and implement model of </a:t>
            </a:r>
            <a:r>
              <a:rPr lang="en-US" b="1" dirty="0" err="1">
                <a:solidFill>
                  <a:schemeClr val="accent6">
                    <a:lumMod val="75000"/>
                  </a:schemeClr>
                </a:solidFill>
              </a:rPr>
              <a:t>degrowth</a:t>
            </a:r>
            <a:r>
              <a:rPr lang="en-US" dirty="0" smtClean="0"/>
              <a:t>.</a:t>
            </a:r>
            <a:endParaRPr lang="pl-PL" dirty="0" smtClean="0"/>
          </a:p>
          <a:p>
            <a:pPr marL="0" indent="0">
              <a:buNone/>
            </a:pPr>
            <a:r>
              <a:rPr lang="en-US" dirty="0" smtClean="0"/>
              <a:t> </a:t>
            </a:r>
            <a:r>
              <a:rPr lang="en-US" dirty="0"/>
              <a:t>And of course you don’t need to wait for governmental changes, you can start right now. </a:t>
            </a:r>
            <a:r>
              <a:rPr lang="en-US" b="1" dirty="0">
                <a:solidFill>
                  <a:schemeClr val="accent6">
                    <a:lumMod val="75000"/>
                  </a:schemeClr>
                </a:solidFill>
              </a:rPr>
              <a:t>Do you already know how</a:t>
            </a:r>
            <a:r>
              <a:rPr lang="en-US" dirty="0"/>
              <a:t>?</a:t>
            </a:r>
          </a:p>
          <a:p>
            <a:pPr marL="0" indent="0">
              <a:buNone/>
            </a:pP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64467"/>
            <a:ext cx="3004034" cy="107266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000" y="6075123"/>
            <a:ext cx="3561000" cy="782877"/>
          </a:xfrm>
          <a:prstGeom prst="rect">
            <a:avLst/>
          </a:prstGeom>
        </p:spPr>
      </p:pic>
    </p:spTree>
    <p:extLst>
      <p:ext uri="{BB962C8B-B14F-4D97-AF65-F5344CB8AC3E}">
        <p14:creationId xmlns:p14="http://schemas.microsoft.com/office/powerpoint/2010/main" val="4010647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b="1" dirty="0" smtClean="0">
                <a:solidFill>
                  <a:schemeClr val="accent6">
                    <a:lumMod val="75000"/>
                  </a:schemeClr>
                </a:solidFill>
              </a:rPr>
              <a:t>The effects of climate change </a:t>
            </a:r>
            <a:r>
              <a:rPr lang="pl-PL" b="1" dirty="0" smtClean="0">
                <a:solidFill>
                  <a:schemeClr val="accent6">
                    <a:lumMod val="75000"/>
                  </a:schemeClr>
                </a:solidFill>
              </a:rPr>
              <a:t>on</a:t>
            </a:r>
            <a:r>
              <a:rPr lang="en-US" b="1" dirty="0" smtClean="0">
                <a:solidFill>
                  <a:schemeClr val="accent6">
                    <a:lumMod val="75000"/>
                  </a:schemeClr>
                </a:solidFill>
              </a:rPr>
              <a:t> the environment</a:t>
            </a:r>
            <a:endParaRPr lang="pl-PL" b="1" dirty="0">
              <a:solidFill>
                <a:schemeClr val="accent6">
                  <a:lumMod val="75000"/>
                </a:schemeClr>
              </a:solidFill>
            </a:endParaRPr>
          </a:p>
        </p:txBody>
      </p:sp>
      <p:sp>
        <p:nvSpPr>
          <p:cNvPr id="3" name="Symbol zastępczy zawartości 2"/>
          <p:cNvSpPr>
            <a:spLocks noGrp="1"/>
          </p:cNvSpPr>
          <p:nvPr>
            <p:ph sz="half" idx="1"/>
          </p:nvPr>
        </p:nvSpPr>
        <p:spPr>
          <a:xfrm>
            <a:off x="838200" y="1712451"/>
            <a:ext cx="5181600" cy="1823662"/>
          </a:xfrm>
        </p:spPr>
        <p:txBody>
          <a:bodyPr>
            <a:normAutofit/>
          </a:bodyPr>
          <a:lstStyle/>
          <a:p>
            <a:pPr marL="0" indent="0">
              <a:buNone/>
            </a:pPr>
            <a:r>
              <a:rPr lang="en-US" sz="2000" dirty="0"/>
              <a:t>Scientists measured that </a:t>
            </a:r>
            <a:r>
              <a:rPr lang="en-US" sz="2000" b="1" dirty="0">
                <a:solidFill>
                  <a:schemeClr val="accent6">
                    <a:lumMod val="75000"/>
                  </a:schemeClr>
                </a:solidFill>
              </a:rPr>
              <a:t>global temperature has raised about 1 Celsius degree if we compare it to global temperature from the pre-industrial age</a:t>
            </a:r>
            <a:r>
              <a:rPr lang="en-US" sz="2000" dirty="0"/>
              <a:t>. Guess when was the last time in history when the average temperature of our planted was similar to the current </a:t>
            </a:r>
            <a:r>
              <a:rPr lang="en-US" sz="2000" dirty="0" smtClean="0"/>
              <a:t>one</a:t>
            </a:r>
            <a:r>
              <a:rPr lang="pl-PL" sz="2000" dirty="0"/>
              <a:t>?</a:t>
            </a:r>
            <a:endParaRPr lang="pl-PL" sz="2000" dirty="0" smtClean="0"/>
          </a:p>
          <a:p>
            <a:pPr marL="0" indent="0">
              <a:buNone/>
            </a:pPr>
            <a:endParaRPr lang="pl-PL" sz="2000" dirty="0"/>
          </a:p>
          <a:p>
            <a:pPr marL="0" indent="0">
              <a:buNone/>
            </a:pPr>
            <a:endParaRPr lang="pl-PL" sz="2000" dirty="0"/>
          </a:p>
        </p:txBody>
      </p:sp>
      <p:sp>
        <p:nvSpPr>
          <p:cNvPr id="4" name="Symbol zastępczy zawartości 3"/>
          <p:cNvSpPr>
            <a:spLocks noGrp="1"/>
          </p:cNvSpPr>
          <p:nvPr>
            <p:ph sz="half" idx="2"/>
          </p:nvPr>
        </p:nvSpPr>
        <p:spPr>
          <a:xfrm>
            <a:off x="6172200" y="1825625"/>
            <a:ext cx="5181600" cy="1117080"/>
          </a:xfrm>
        </p:spPr>
        <p:txBody>
          <a:bodyPr>
            <a:normAutofit/>
          </a:bodyPr>
          <a:lstStyle/>
          <a:p>
            <a:pPr marL="0" indent="0">
              <a:buNone/>
            </a:pPr>
            <a:r>
              <a:rPr lang="en-US" sz="2000" dirty="0"/>
              <a:t>What about </a:t>
            </a:r>
            <a:r>
              <a:rPr lang="en-US" sz="2000" b="1" dirty="0">
                <a:solidFill>
                  <a:schemeClr val="accent6">
                    <a:lumMod val="75000"/>
                  </a:schemeClr>
                </a:solidFill>
              </a:rPr>
              <a:t>CO2 concentration </a:t>
            </a:r>
            <a:r>
              <a:rPr lang="en-US" sz="2000" dirty="0"/>
              <a:t>in the atmosphere - when was the last time in history with that amount?</a:t>
            </a:r>
            <a:endParaRPr lang="pl-PL" sz="2000" dirty="0"/>
          </a:p>
        </p:txBody>
      </p:sp>
      <p:sp>
        <p:nvSpPr>
          <p:cNvPr id="5" name="pole tekstowe 4"/>
          <p:cNvSpPr txBox="1"/>
          <p:nvPr/>
        </p:nvSpPr>
        <p:spPr>
          <a:xfrm>
            <a:off x="1869746" y="3486062"/>
            <a:ext cx="2817503" cy="400110"/>
          </a:xfrm>
          <a:prstGeom prst="rect">
            <a:avLst/>
          </a:prstGeom>
          <a:noFill/>
        </p:spPr>
        <p:txBody>
          <a:bodyPr wrap="none" rtlCol="0">
            <a:spAutoFit/>
          </a:bodyPr>
          <a:lstStyle/>
          <a:p>
            <a:r>
              <a:rPr lang="pl-PL" sz="2000" dirty="0" smtClean="0"/>
              <a:t>It was 200 000 </a:t>
            </a:r>
            <a:r>
              <a:rPr lang="pl-PL" sz="2000" dirty="0" err="1" smtClean="0"/>
              <a:t>years</a:t>
            </a:r>
            <a:r>
              <a:rPr lang="pl-PL" sz="2000" dirty="0" smtClean="0"/>
              <a:t> ago!</a:t>
            </a:r>
            <a:endParaRPr lang="pl-PL" sz="2000" dirty="0"/>
          </a:p>
        </p:txBody>
      </p:sp>
      <p:sp>
        <p:nvSpPr>
          <p:cNvPr id="6" name="pole tekstowe 5"/>
          <p:cNvSpPr txBox="1"/>
          <p:nvPr/>
        </p:nvSpPr>
        <p:spPr>
          <a:xfrm>
            <a:off x="6833061" y="2877587"/>
            <a:ext cx="3626121" cy="400110"/>
          </a:xfrm>
          <a:prstGeom prst="rect">
            <a:avLst/>
          </a:prstGeom>
          <a:noFill/>
        </p:spPr>
        <p:txBody>
          <a:bodyPr wrap="none" rtlCol="0">
            <a:spAutoFit/>
          </a:bodyPr>
          <a:lstStyle/>
          <a:p>
            <a:r>
              <a:rPr lang="pl-PL" sz="2000" dirty="0" smtClean="0"/>
              <a:t>It was </a:t>
            </a:r>
            <a:r>
              <a:rPr lang="pl-PL" sz="2000" dirty="0" err="1" smtClean="0"/>
              <a:t>around</a:t>
            </a:r>
            <a:r>
              <a:rPr lang="pl-PL" sz="2000" dirty="0" smtClean="0"/>
              <a:t> 1 milion </a:t>
            </a:r>
            <a:r>
              <a:rPr lang="pl-PL" sz="2000" dirty="0" err="1" smtClean="0"/>
              <a:t>years</a:t>
            </a:r>
            <a:r>
              <a:rPr lang="pl-PL" sz="2000" dirty="0" smtClean="0"/>
              <a:t> ago!</a:t>
            </a:r>
            <a:endParaRPr lang="pl-PL" sz="2000" dirty="0"/>
          </a:p>
        </p:txBody>
      </p:sp>
      <p:sp>
        <p:nvSpPr>
          <p:cNvPr id="7" name="pole tekstowe 6"/>
          <p:cNvSpPr txBox="1"/>
          <p:nvPr/>
        </p:nvSpPr>
        <p:spPr>
          <a:xfrm>
            <a:off x="838200" y="3940431"/>
            <a:ext cx="10450484" cy="1938992"/>
          </a:xfrm>
          <a:prstGeom prst="rect">
            <a:avLst/>
          </a:prstGeom>
          <a:noFill/>
        </p:spPr>
        <p:txBody>
          <a:bodyPr wrap="square" rtlCol="0">
            <a:spAutoFit/>
          </a:bodyPr>
          <a:lstStyle/>
          <a:p>
            <a:r>
              <a:rPr lang="pl-PL" sz="2000" dirty="0"/>
              <a:t>V</a:t>
            </a:r>
            <a:r>
              <a:rPr lang="en-US" sz="2000" dirty="0" err="1" smtClean="0"/>
              <a:t>ery</a:t>
            </a:r>
            <a:r>
              <a:rPr lang="en-US" sz="2000" dirty="0" smtClean="0"/>
              <a:t> </a:t>
            </a:r>
            <a:r>
              <a:rPr lang="en-US" sz="2000" dirty="0"/>
              <a:t>important thing to mention is the fact that </a:t>
            </a:r>
            <a:r>
              <a:rPr lang="en-US" sz="2000" dirty="0" smtClean="0"/>
              <a:t>t</a:t>
            </a:r>
            <a:r>
              <a:rPr lang="pl-PL" sz="2000" dirty="0" smtClean="0"/>
              <a:t>he</a:t>
            </a:r>
            <a:r>
              <a:rPr lang="en-US" sz="2000" dirty="0" smtClean="0"/>
              <a:t> </a:t>
            </a:r>
            <a:r>
              <a:rPr lang="en-US" sz="2000" dirty="0"/>
              <a:t>temperature was rising for thousands of years and in our case is </a:t>
            </a:r>
            <a:r>
              <a:rPr lang="en-US" sz="2000" b="1" dirty="0">
                <a:solidFill>
                  <a:schemeClr val="accent6">
                    <a:lumMod val="75000"/>
                  </a:schemeClr>
                </a:solidFill>
              </a:rPr>
              <a:t>1 degree in 200 years</a:t>
            </a:r>
            <a:r>
              <a:rPr lang="en-US" sz="2000" dirty="0"/>
              <a:t>. It’s super fast</a:t>
            </a:r>
            <a:r>
              <a:rPr lang="en-US" sz="2000" dirty="0" smtClean="0"/>
              <a:t>.</a:t>
            </a:r>
            <a:r>
              <a:rPr lang="pl-PL" sz="2000" dirty="0" smtClean="0"/>
              <a:t> The same </a:t>
            </a:r>
            <a:r>
              <a:rPr lang="pl-PL" sz="2000" dirty="0" err="1" smtClean="0"/>
              <a:t>thing</a:t>
            </a:r>
            <a:r>
              <a:rPr lang="pl-PL" sz="2000" dirty="0" smtClean="0"/>
              <a:t> with CO2 </a:t>
            </a:r>
            <a:r>
              <a:rPr lang="pl-PL" sz="2000" dirty="0" err="1" smtClean="0"/>
              <a:t>condensation</a:t>
            </a:r>
            <a:r>
              <a:rPr lang="pl-PL" sz="2000" dirty="0" smtClean="0"/>
              <a:t> </a:t>
            </a:r>
            <a:r>
              <a:rPr lang="pl-PL" sz="2000" dirty="0" err="1" smtClean="0"/>
              <a:t>this</a:t>
            </a:r>
            <a:r>
              <a:rPr lang="pl-PL" sz="2000" dirty="0" smtClean="0"/>
              <a:t> </a:t>
            </a:r>
            <a:r>
              <a:rPr lang="pl-PL" sz="2000" dirty="0" err="1" smtClean="0"/>
              <a:t>amount</a:t>
            </a:r>
            <a:r>
              <a:rPr lang="pl-PL" sz="2000" dirty="0" smtClean="0"/>
              <a:t> of </a:t>
            </a:r>
            <a:r>
              <a:rPr lang="pl-PL" sz="2000" dirty="0" err="1" smtClean="0"/>
              <a:t>this</a:t>
            </a:r>
            <a:r>
              <a:rPr lang="pl-PL" sz="2000" dirty="0" smtClean="0"/>
              <a:t> </a:t>
            </a:r>
            <a:r>
              <a:rPr lang="pl-PL" sz="2000" dirty="0" err="1" smtClean="0"/>
              <a:t>gas</a:t>
            </a:r>
            <a:r>
              <a:rPr lang="pl-PL" sz="2000" dirty="0" smtClean="0"/>
              <a:t> </a:t>
            </a:r>
            <a:r>
              <a:rPr lang="pl-PL" sz="2000" dirty="0" err="1" smtClean="0"/>
              <a:t>it’s</a:t>
            </a:r>
            <a:r>
              <a:rPr lang="pl-PL" sz="2000" dirty="0" smtClean="0"/>
              <a:t> not a problem </a:t>
            </a:r>
            <a:r>
              <a:rPr lang="pl-PL" sz="2000" dirty="0" err="1" smtClean="0"/>
              <a:t>itself</a:t>
            </a:r>
            <a:r>
              <a:rPr lang="pl-PL" sz="2000" dirty="0" smtClean="0"/>
              <a:t> the problem </a:t>
            </a:r>
            <a:r>
              <a:rPr lang="pl-PL" sz="2000" dirty="0" err="1" smtClean="0"/>
              <a:t>is</a:t>
            </a:r>
            <a:r>
              <a:rPr lang="pl-PL" sz="2000" dirty="0" smtClean="0"/>
              <a:t> the high </a:t>
            </a:r>
            <a:r>
              <a:rPr lang="pl-PL" sz="2000" dirty="0" err="1" smtClean="0"/>
              <a:t>speed</a:t>
            </a:r>
            <a:r>
              <a:rPr lang="pl-PL" sz="2000" dirty="0" smtClean="0"/>
              <a:t> of the </a:t>
            </a:r>
            <a:r>
              <a:rPr lang="pl-PL" sz="2000" dirty="0" err="1" smtClean="0"/>
              <a:t>accumulation</a:t>
            </a:r>
            <a:r>
              <a:rPr lang="pl-PL" sz="2000" dirty="0" smtClean="0"/>
              <a:t>. </a:t>
            </a:r>
            <a:r>
              <a:rPr lang="en-US" sz="2000" dirty="0" smtClean="0"/>
              <a:t>Due </a:t>
            </a:r>
            <a:r>
              <a:rPr lang="en-US" sz="2000" dirty="0"/>
              <a:t>to </a:t>
            </a:r>
            <a:r>
              <a:rPr lang="en-US" sz="2000" dirty="0" err="1" smtClean="0"/>
              <a:t>th</a:t>
            </a:r>
            <a:r>
              <a:rPr lang="pl-PL" sz="2000" dirty="0" smtClean="0"/>
              <a:t>e</a:t>
            </a:r>
            <a:r>
              <a:rPr lang="en-US" sz="2000" dirty="0" smtClean="0"/>
              <a:t> </a:t>
            </a:r>
            <a:r>
              <a:rPr lang="en-US" sz="2000" dirty="0"/>
              <a:t>past episodes of </a:t>
            </a:r>
            <a:r>
              <a:rPr lang="en-US" sz="2000" dirty="0" smtClean="0"/>
              <a:t>climate-changing </a:t>
            </a:r>
            <a:r>
              <a:rPr lang="en-US" sz="2000" dirty="0"/>
              <a:t>there were also some changes in the living world. Animals and </a:t>
            </a:r>
            <a:r>
              <a:rPr lang="en-US" sz="2000" dirty="0" smtClean="0"/>
              <a:t>plants</a:t>
            </a:r>
            <a:r>
              <a:rPr lang="pl-PL" sz="2000" dirty="0" smtClean="0"/>
              <a:t> </a:t>
            </a:r>
            <a:r>
              <a:rPr lang="pl-PL" sz="2000" dirty="0" err="1" smtClean="0"/>
              <a:t>had</a:t>
            </a:r>
            <a:r>
              <a:rPr lang="pl-PL" sz="2000" dirty="0" smtClean="0"/>
              <a:t> </a:t>
            </a:r>
            <a:r>
              <a:rPr lang="en-US" sz="2000" dirty="0" smtClean="0"/>
              <a:t>to adapt </a:t>
            </a:r>
            <a:r>
              <a:rPr lang="en-US" sz="2000" dirty="0"/>
              <a:t>to the new conditions, and </a:t>
            </a:r>
            <a:r>
              <a:rPr lang="pl-PL" sz="2000" dirty="0" err="1" smtClean="0"/>
              <a:t>ones</a:t>
            </a:r>
            <a:r>
              <a:rPr lang="pl-PL" sz="2000" dirty="0" smtClean="0"/>
              <a:t> </a:t>
            </a:r>
            <a:r>
              <a:rPr lang="pl-PL" sz="2000" dirty="0" err="1" smtClean="0"/>
              <a:t>whch</a:t>
            </a:r>
            <a:r>
              <a:rPr lang="pl-PL" sz="2000" dirty="0" smtClean="0"/>
              <a:t> </a:t>
            </a:r>
            <a:r>
              <a:rPr lang="pl-PL" sz="2000" dirty="0" err="1" smtClean="0"/>
              <a:t>couldn’t</a:t>
            </a:r>
            <a:r>
              <a:rPr lang="pl-PL" sz="2000" dirty="0" smtClean="0"/>
              <a:t> </a:t>
            </a:r>
            <a:r>
              <a:rPr lang="pl-PL" sz="2000" dirty="0" err="1" smtClean="0"/>
              <a:t>manage</a:t>
            </a:r>
            <a:r>
              <a:rPr lang="pl-PL" sz="2000" dirty="0" smtClean="0"/>
              <a:t> </a:t>
            </a:r>
            <a:r>
              <a:rPr lang="pl-PL" sz="2000" dirty="0" err="1" smtClean="0"/>
              <a:t>it</a:t>
            </a:r>
            <a:r>
              <a:rPr lang="pl-PL" sz="2000" dirty="0" smtClean="0"/>
              <a:t> </a:t>
            </a:r>
            <a:r>
              <a:rPr lang="pl-PL" sz="2000" dirty="0" err="1" smtClean="0"/>
              <a:t>simply</a:t>
            </a:r>
            <a:r>
              <a:rPr lang="pl-PL" sz="2000" dirty="0" smtClean="0"/>
              <a:t> </a:t>
            </a:r>
            <a:r>
              <a:rPr lang="en-US" sz="2000" dirty="0" smtClean="0"/>
              <a:t>extinct</a:t>
            </a:r>
            <a:r>
              <a:rPr lang="en-US" sz="2000" dirty="0"/>
              <a:t>. </a:t>
            </a:r>
            <a:endParaRPr lang="en-US" sz="2000" dirty="0" smtClean="0">
              <a:effectLst/>
            </a:endParaRPr>
          </a:p>
          <a:p>
            <a:endParaRPr lang="pl-PL" sz="2000" dirty="0"/>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85856"/>
            <a:ext cx="2925068" cy="1044466"/>
          </a:xfrm>
          <a:prstGeom prst="rect">
            <a:avLst/>
          </a:prstGeom>
        </p:spPr>
      </p:pic>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7179" y="5942516"/>
            <a:ext cx="3792245" cy="833716"/>
          </a:xfrm>
          <a:prstGeom prst="rect">
            <a:avLst/>
          </a:prstGeom>
        </p:spPr>
      </p:pic>
    </p:spTree>
    <p:extLst>
      <p:ext uri="{BB962C8B-B14F-4D97-AF65-F5344CB8AC3E}">
        <p14:creationId xmlns:p14="http://schemas.microsoft.com/office/powerpoint/2010/main" val="162630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6">
                    <a:lumMod val="75000"/>
                  </a:schemeClr>
                </a:solidFill>
              </a:rPr>
              <a:t>The </a:t>
            </a:r>
            <a:r>
              <a:rPr lang="pl-PL" b="1" dirty="0" err="1" smtClean="0">
                <a:solidFill>
                  <a:schemeClr val="accent6">
                    <a:lumMod val="75000"/>
                  </a:schemeClr>
                </a:solidFill>
              </a:rPr>
              <a:t>Anthropocene</a:t>
            </a:r>
            <a:endParaRPr lang="pl-PL" b="1" dirty="0">
              <a:solidFill>
                <a:schemeClr val="accent6">
                  <a:lumMod val="75000"/>
                </a:schemeClr>
              </a:solidFill>
            </a:endParaRPr>
          </a:p>
        </p:txBody>
      </p:sp>
      <p:sp>
        <p:nvSpPr>
          <p:cNvPr id="5" name="Symbol zastępczy zawartości 4"/>
          <p:cNvSpPr>
            <a:spLocks noGrp="1"/>
          </p:cNvSpPr>
          <p:nvPr>
            <p:ph sz="half" idx="1"/>
          </p:nvPr>
        </p:nvSpPr>
        <p:spPr>
          <a:xfrm>
            <a:off x="838200" y="1485791"/>
            <a:ext cx="6394689" cy="4514176"/>
          </a:xfrm>
        </p:spPr>
        <p:txBody>
          <a:bodyPr>
            <a:normAutofit/>
          </a:bodyPr>
          <a:lstStyle/>
          <a:p>
            <a:pPr marL="0" indent="0">
              <a:buNone/>
            </a:pPr>
            <a:r>
              <a:rPr lang="en-US" sz="2000" dirty="0"/>
              <a:t>The history of the </a:t>
            </a:r>
            <a:r>
              <a:rPr lang="pl-PL" sz="2000" dirty="0" smtClean="0"/>
              <a:t>E</a:t>
            </a:r>
            <a:r>
              <a:rPr lang="en-US" sz="2000" dirty="0" err="1" smtClean="0"/>
              <a:t>arth</a:t>
            </a:r>
            <a:r>
              <a:rPr lang="en-US" sz="2000" dirty="0" smtClean="0"/>
              <a:t> </a:t>
            </a:r>
            <a:r>
              <a:rPr lang="en-US" sz="2000" dirty="0"/>
              <a:t>is about </a:t>
            </a:r>
            <a:r>
              <a:rPr lang="en-US" sz="2000" b="1" dirty="0">
                <a:solidFill>
                  <a:schemeClr val="accent6">
                    <a:lumMod val="75000"/>
                  </a:schemeClr>
                </a:solidFill>
              </a:rPr>
              <a:t>4.6 </a:t>
            </a:r>
            <a:r>
              <a:rPr lang="en-US" sz="2000" b="1" dirty="0" err="1" smtClean="0">
                <a:solidFill>
                  <a:schemeClr val="accent6">
                    <a:lumMod val="75000"/>
                  </a:schemeClr>
                </a:solidFill>
              </a:rPr>
              <a:t>bil</a:t>
            </a:r>
            <a:r>
              <a:rPr lang="pl-PL" sz="2000" b="1" dirty="0" smtClean="0">
                <a:solidFill>
                  <a:schemeClr val="accent6">
                    <a:lumMod val="75000"/>
                  </a:schemeClr>
                </a:solidFill>
              </a:rPr>
              <a:t>i</a:t>
            </a:r>
            <a:r>
              <a:rPr lang="en-US" sz="2000" b="1" dirty="0" smtClean="0">
                <a:solidFill>
                  <a:schemeClr val="accent6">
                    <a:lumMod val="75000"/>
                  </a:schemeClr>
                </a:solidFill>
              </a:rPr>
              <a:t>on </a:t>
            </a:r>
            <a:r>
              <a:rPr lang="en-US" sz="2000" b="1" dirty="0">
                <a:solidFill>
                  <a:schemeClr val="accent6">
                    <a:lumMod val="75000"/>
                  </a:schemeClr>
                </a:solidFill>
              </a:rPr>
              <a:t>years</a:t>
            </a:r>
            <a:r>
              <a:rPr lang="en-US" sz="2000" dirty="0"/>
              <a:t>. It's really hard to imagine that kind of time period. Human kind </a:t>
            </a:r>
            <a:r>
              <a:rPr lang="en-US" sz="2000" dirty="0" smtClean="0"/>
              <a:t>is</a:t>
            </a:r>
            <a:r>
              <a:rPr lang="pl-PL" sz="2000" dirty="0" smtClean="0"/>
              <a:t> </a:t>
            </a:r>
            <a:r>
              <a:rPr lang="en-US" sz="2000" dirty="0" smtClean="0"/>
              <a:t>on </a:t>
            </a:r>
            <a:r>
              <a:rPr lang="en-US" sz="2000" dirty="0"/>
              <a:t>the planet for around </a:t>
            </a:r>
            <a:r>
              <a:rPr lang="en-US" sz="2000" dirty="0" smtClean="0"/>
              <a:t>200</a:t>
            </a:r>
            <a:r>
              <a:rPr lang="pl-PL" sz="2000" dirty="0" smtClean="0"/>
              <a:t> </a:t>
            </a:r>
            <a:r>
              <a:rPr lang="en-US" sz="2000" dirty="0" smtClean="0"/>
              <a:t>000 </a:t>
            </a:r>
            <a:r>
              <a:rPr lang="en-US" sz="2000" dirty="0"/>
              <a:t>years - still it's super difficult to think about it. It's easier if we compare all the time on the Earth to the 24 hours of day. And then we can say that human kind appeared at </a:t>
            </a:r>
            <a:r>
              <a:rPr lang="en-US" sz="2000" b="1" dirty="0">
                <a:solidFill>
                  <a:schemeClr val="accent6">
                    <a:lumMod val="75000"/>
                  </a:schemeClr>
                </a:solidFill>
              </a:rPr>
              <a:t>a bit more than a minute before the midnight.</a:t>
            </a:r>
          </a:p>
          <a:p>
            <a:pPr marL="0" indent="0">
              <a:buNone/>
            </a:pPr>
            <a:r>
              <a:rPr lang="en-US" sz="2000" dirty="0"/>
              <a:t>For the Planet it's literally a blink of an eye!</a:t>
            </a:r>
          </a:p>
          <a:p>
            <a:pPr marL="0" indent="0">
              <a:buNone/>
            </a:pPr>
            <a:r>
              <a:rPr lang="en-US" sz="2000" dirty="0" smtClean="0"/>
              <a:t>Although </a:t>
            </a:r>
            <a:r>
              <a:rPr lang="en-US" sz="2000" dirty="0"/>
              <a:t>we are here for not a long </a:t>
            </a:r>
            <a:r>
              <a:rPr lang="en-US" sz="2000" dirty="0" smtClean="0"/>
              <a:t>time </a:t>
            </a:r>
            <a:r>
              <a:rPr lang="en-US" sz="2000" dirty="0"/>
              <a:t>for the </a:t>
            </a:r>
            <a:r>
              <a:rPr lang="pl-PL" sz="2000" dirty="0" smtClean="0"/>
              <a:t>l</a:t>
            </a:r>
            <a:r>
              <a:rPr lang="en-US" sz="2000" dirty="0" smtClean="0"/>
              <a:t>ast </a:t>
            </a:r>
            <a:r>
              <a:rPr lang="en-US" sz="2000" dirty="0"/>
              <a:t>200 years (it's not even 1 second on the clock scale!) We already have </a:t>
            </a:r>
            <a:r>
              <a:rPr lang="en-US" sz="2000" dirty="0" smtClean="0"/>
              <a:t>a</a:t>
            </a:r>
            <a:r>
              <a:rPr lang="pl-PL" sz="2000" dirty="0" smtClean="0"/>
              <a:t> </a:t>
            </a:r>
            <a:r>
              <a:rPr lang="pl-PL" sz="2000" dirty="0" err="1" smtClean="0"/>
              <a:t>huge</a:t>
            </a:r>
            <a:r>
              <a:rPr lang="en-US" sz="2000" dirty="0" smtClean="0"/>
              <a:t> </a:t>
            </a:r>
            <a:r>
              <a:rPr lang="en-US" sz="2000" dirty="0"/>
              <a:t>impact </a:t>
            </a:r>
            <a:r>
              <a:rPr lang="en-US" sz="2000" dirty="0" smtClean="0"/>
              <a:t>o</a:t>
            </a:r>
            <a:r>
              <a:rPr lang="pl-PL" sz="2000" dirty="0" smtClean="0"/>
              <a:t>n</a:t>
            </a:r>
            <a:r>
              <a:rPr lang="en-US" sz="2000" dirty="0" smtClean="0"/>
              <a:t> </a:t>
            </a:r>
            <a:r>
              <a:rPr lang="en-US" sz="2000" dirty="0"/>
              <a:t>the whole planet.</a:t>
            </a:r>
          </a:p>
          <a:p>
            <a:pPr marL="0" indent="0">
              <a:buNone/>
            </a:pPr>
            <a:r>
              <a:rPr lang="en-US" sz="2000" dirty="0"/>
              <a:t>That is why the scientists call this period of such a </a:t>
            </a:r>
            <a:r>
              <a:rPr lang="en-US" sz="2000" dirty="0" err="1"/>
              <a:t>singnificant</a:t>
            </a:r>
            <a:r>
              <a:rPr lang="en-US" sz="2000" dirty="0"/>
              <a:t> changes </a:t>
            </a:r>
            <a:r>
              <a:rPr lang="en-US" sz="2000" b="1" dirty="0">
                <a:solidFill>
                  <a:schemeClr val="accent6">
                    <a:lumMod val="75000"/>
                  </a:schemeClr>
                </a:solidFill>
              </a:rPr>
              <a:t>the age of human - the </a:t>
            </a:r>
            <a:r>
              <a:rPr lang="en-US" sz="2000" b="1" dirty="0" err="1">
                <a:solidFill>
                  <a:schemeClr val="accent6">
                    <a:lumMod val="75000"/>
                  </a:schemeClr>
                </a:solidFill>
              </a:rPr>
              <a:t>anthropocene</a:t>
            </a:r>
            <a:endParaRPr lang="pl-PL" sz="2000" b="1" dirty="0">
              <a:solidFill>
                <a:schemeClr val="accent6">
                  <a:lumMod val="75000"/>
                </a:schemeClr>
              </a:solidFill>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889" y="1327759"/>
            <a:ext cx="4808146" cy="4409162"/>
          </a:xfrm>
          <a:prstGeom prst="rect">
            <a:avLst/>
          </a:prstGeom>
        </p:spPr>
      </p:pic>
      <p:sp>
        <p:nvSpPr>
          <p:cNvPr id="8" name="pole tekstowe 7"/>
          <p:cNvSpPr txBox="1"/>
          <p:nvPr/>
        </p:nvSpPr>
        <p:spPr>
          <a:xfrm rot="5400000">
            <a:off x="9709838" y="3393840"/>
            <a:ext cx="4690195" cy="276999"/>
          </a:xfrm>
          <a:prstGeom prst="rect">
            <a:avLst/>
          </a:prstGeom>
          <a:noFill/>
        </p:spPr>
        <p:txBody>
          <a:bodyPr wrap="none" rtlCol="0">
            <a:spAutoFit/>
          </a:bodyPr>
          <a:lstStyle/>
          <a:p>
            <a:r>
              <a:rPr lang="pl-PL" sz="1200" dirty="0"/>
              <a:t>https://flowingdata.com/2012/10/09/history-of-earth-in-24-hour-clock/</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65055"/>
            <a:ext cx="2780778" cy="992944"/>
          </a:xfrm>
          <a:prstGeom prst="rect">
            <a:avLst/>
          </a:prstGeom>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3950" y="6017954"/>
            <a:ext cx="3739486" cy="822117"/>
          </a:xfrm>
          <a:prstGeom prst="rect">
            <a:avLst/>
          </a:prstGeom>
        </p:spPr>
      </p:pic>
    </p:spTree>
    <p:extLst>
      <p:ext uri="{BB962C8B-B14F-4D97-AF65-F5344CB8AC3E}">
        <p14:creationId xmlns:p14="http://schemas.microsoft.com/office/powerpoint/2010/main" val="3793788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a:solidFill>
                  <a:schemeClr val="accent6">
                    <a:lumMod val="75000"/>
                  </a:schemeClr>
                </a:solidFill>
              </a:rPr>
              <a:t>Biodiversity</a:t>
            </a:r>
            <a:endParaRPr lang="pl-PL" b="1" dirty="0">
              <a:solidFill>
                <a:schemeClr val="accent6">
                  <a:lumMod val="75000"/>
                </a:schemeClr>
              </a:solidFill>
            </a:endParaRPr>
          </a:p>
        </p:txBody>
      </p:sp>
      <p:sp>
        <p:nvSpPr>
          <p:cNvPr id="4" name="Symbol zastępczy zawartości 3"/>
          <p:cNvSpPr>
            <a:spLocks noGrp="1"/>
          </p:cNvSpPr>
          <p:nvPr>
            <p:ph sz="half" idx="2"/>
          </p:nvPr>
        </p:nvSpPr>
        <p:spPr>
          <a:xfrm>
            <a:off x="4779818" y="1690688"/>
            <a:ext cx="6706985" cy="4351338"/>
          </a:xfrm>
        </p:spPr>
        <p:txBody>
          <a:bodyPr>
            <a:normAutofit/>
          </a:bodyPr>
          <a:lstStyle/>
          <a:p>
            <a:pPr marL="0" indent="0">
              <a:buNone/>
            </a:pPr>
            <a:r>
              <a:rPr lang="en-US" sz="2400" dirty="0"/>
              <a:t>Without biodiversity the world as we know it doesn’t work, everything has a place in the circle of life. </a:t>
            </a:r>
            <a:endParaRPr lang="pl-PL" sz="2400" dirty="0" smtClean="0"/>
          </a:p>
          <a:p>
            <a:pPr marL="0" indent="0">
              <a:buNone/>
            </a:pPr>
            <a:r>
              <a:rPr lang="en-US" sz="2400" dirty="0" smtClean="0"/>
              <a:t>The </a:t>
            </a:r>
            <a:r>
              <a:rPr lang="en-US" sz="2400" dirty="0"/>
              <a:t>vast amount of species provides healthy, stable ecosystems. </a:t>
            </a:r>
            <a:endParaRPr lang="pl-PL" sz="2400" dirty="0" smtClean="0"/>
          </a:p>
          <a:p>
            <a:pPr marL="0" indent="0">
              <a:buNone/>
            </a:pPr>
            <a:r>
              <a:rPr lang="en-US" sz="2400" dirty="0" smtClean="0"/>
              <a:t>For </a:t>
            </a:r>
            <a:r>
              <a:rPr lang="en-US" sz="2400" dirty="0"/>
              <a:t>example in highly biodiverse ecosystem like rainforest biodiversity reducing the dependence of one species on another. And then in case of losing one of the species or some disease the whole ecosystem can thrive. </a:t>
            </a:r>
            <a:endParaRPr lang="en-US" sz="2400" dirty="0" smtClean="0">
              <a:effectLst/>
            </a:endParaRPr>
          </a:p>
          <a:p>
            <a:endParaRPr lang="pl-PL" sz="2000" dirty="0"/>
          </a:p>
        </p:txBody>
      </p:sp>
      <p:pic>
        <p:nvPicPr>
          <p:cNvPr id="5122" name="Picture 2" descr="https://lh4.googleusercontent.com/u4nXsVBJ98y1HLUKy4rCBK5ZDbaOHtF1cL4odUxaPycuOID6viMd_IoEjAgZ0rkYe3DmqvrJMX0t7CItmdDA9dWzPRrVzIBZUnKqoy6qeOPkyLuLJo-uLO1lzEsoQyTeiX-Fa6G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80654" y="303688"/>
            <a:ext cx="3073748" cy="5419934"/>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96827"/>
            <a:ext cx="2691800" cy="961173"/>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7295" y="6009800"/>
            <a:ext cx="3704705" cy="814470"/>
          </a:xfrm>
          <a:prstGeom prst="rect">
            <a:avLst/>
          </a:prstGeom>
        </p:spPr>
      </p:pic>
      <p:sp>
        <p:nvSpPr>
          <p:cNvPr id="3" name="pole tekstowe 2"/>
          <p:cNvSpPr txBox="1"/>
          <p:nvPr/>
        </p:nvSpPr>
        <p:spPr>
          <a:xfrm>
            <a:off x="3920646" y="303688"/>
            <a:ext cx="2568460" cy="369332"/>
          </a:xfrm>
          <a:prstGeom prst="rect">
            <a:avLst/>
          </a:prstGeom>
          <a:noFill/>
        </p:spPr>
        <p:txBody>
          <a:bodyPr wrap="none" rtlCol="0">
            <a:spAutoFit/>
          </a:bodyPr>
          <a:lstStyle/>
          <a:p>
            <a:r>
              <a:rPr lang="pl-PL" dirty="0" err="1" smtClean="0"/>
              <a:t>Climate</a:t>
            </a:r>
            <a:r>
              <a:rPr lang="pl-PL" dirty="0" smtClean="0"/>
              <a:t> </a:t>
            </a:r>
            <a:r>
              <a:rPr lang="pl-PL" dirty="0" err="1" smtClean="0"/>
              <a:t>change</a:t>
            </a:r>
            <a:r>
              <a:rPr lang="pl-PL" dirty="0" smtClean="0"/>
              <a:t> </a:t>
            </a:r>
            <a:r>
              <a:rPr lang="pl-PL" dirty="0" err="1"/>
              <a:t>a</a:t>
            </a:r>
            <a:r>
              <a:rPr lang="pl-PL" dirty="0" err="1" smtClean="0"/>
              <a:t>ffect</a:t>
            </a:r>
            <a:r>
              <a:rPr lang="pl-PL" dirty="0" smtClean="0"/>
              <a:t> on:</a:t>
            </a:r>
            <a:endParaRPr lang="pl-PL" dirty="0"/>
          </a:p>
        </p:txBody>
      </p:sp>
    </p:spTree>
    <p:extLst>
      <p:ext uri="{BB962C8B-B14F-4D97-AF65-F5344CB8AC3E}">
        <p14:creationId xmlns:p14="http://schemas.microsoft.com/office/powerpoint/2010/main" val="4046639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smtClean="0">
                <a:solidFill>
                  <a:schemeClr val="accent6">
                    <a:lumMod val="75000"/>
                  </a:schemeClr>
                </a:solidFill>
              </a:rPr>
              <a:t>Holocene</a:t>
            </a:r>
            <a:r>
              <a:rPr lang="pl-PL" b="1" dirty="0" smtClean="0">
                <a:solidFill>
                  <a:schemeClr val="accent6">
                    <a:lumMod val="75000"/>
                  </a:schemeClr>
                </a:solidFill>
              </a:rPr>
              <a:t> </a:t>
            </a:r>
            <a:r>
              <a:rPr lang="pl-PL" b="1" dirty="0" err="1" smtClean="0">
                <a:solidFill>
                  <a:schemeClr val="accent6">
                    <a:lumMod val="75000"/>
                  </a:schemeClr>
                </a:solidFill>
              </a:rPr>
              <a:t>extinction</a:t>
            </a:r>
            <a:endParaRPr lang="pl-PL" b="1" dirty="0">
              <a:solidFill>
                <a:schemeClr val="accent6">
                  <a:lumMod val="75000"/>
                </a:schemeClr>
              </a:solidFill>
            </a:endParaRPr>
          </a:p>
        </p:txBody>
      </p:sp>
      <p:pic>
        <p:nvPicPr>
          <p:cNvPr id="9" name="Symbol zastępczy zawartości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95269"/>
            <a:ext cx="5181600" cy="3542175"/>
          </a:xfrm>
        </p:spPr>
      </p:pic>
      <p:sp>
        <p:nvSpPr>
          <p:cNvPr id="8" name="Symbol zastępczy zawartości 7"/>
          <p:cNvSpPr>
            <a:spLocks noGrp="1"/>
          </p:cNvSpPr>
          <p:nvPr>
            <p:ph sz="half" idx="2"/>
          </p:nvPr>
        </p:nvSpPr>
        <p:spPr>
          <a:xfrm>
            <a:off x="6172200" y="1690688"/>
            <a:ext cx="5181600" cy="4351338"/>
          </a:xfrm>
        </p:spPr>
        <p:txBody>
          <a:bodyPr>
            <a:normAutofit fontScale="92500"/>
          </a:bodyPr>
          <a:lstStyle/>
          <a:p>
            <a:pPr marL="0" indent="0">
              <a:buNone/>
            </a:pPr>
            <a:r>
              <a:rPr lang="en-US" sz="2600" dirty="0"/>
              <a:t>Because of </a:t>
            </a:r>
            <a:r>
              <a:rPr lang="pl-PL" sz="2600" dirty="0" smtClean="0"/>
              <a:t>the </a:t>
            </a:r>
            <a:r>
              <a:rPr lang="en-US" sz="2600" dirty="0" smtClean="0"/>
              <a:t>human</a:t>
            </a:r>
            <a:r>
              <a:rPr lang="pl-PL" sz="2600" dirty="0" smtClean="0"/>
              <a:t>s</a:t>
            </a:r>
            <a:r>
              <a:rPr lang="en-US" sz="2600" dirty="0" smtClean="0"/>
              <a:t> </a:t>
            </a:r>
            <a:r>
              <a:rPr lang="en-US" sz="2600" dirty="0"/>
              <a:t>activity we are now </a:t>
            </a:r>
            <a:r>
              <a:rPr lang="pl-PL" sz="2600" dirty="0" err="1" smtClean="0"/>
              <a:t>observing</a:t>
            </a:r>
            <a:r>
              <a:rPr lang="pl-PL" sz="2600" dirty="0" smtClean="0"/>
              <a:t> the </a:t>
            </a:r>
            <a:r>
              <a:rPr lang="pl-PL" sz="2600" b="1" dirty="0" smtClean="0">
                <a:solidFill>
                  <a:schemeClr val="accent6">
                    <a:lumMod val="75000"/>
                  </a:schemeClr>
                </a:solidFill>
              </a:rPr>
              <a:t>6th mass </a:t>
            </a:r>
            <a:r>
              <a:rPr lang="pl-PL" sz="2600" b="1" dirty="0" err="1" smtClean="0">
                <a:solidFill>
                  <a:schemeClr val="accent6">
                    <a:lumMod val="75000"/>
                  </a:schemeClr>
                </a:solidFill>
              </a:rPr>
              <a:t>extinction</a:t>
            </a:r>
            <a:r>
              <a:rPr lang="pl-PL" sz="2600" b="1" dirty="0" smtClean="0">
                <a:solidFill>
                  <a:schemeClr val="accent6">
                    <a:lumMod val="75000"/>
                  </a:schemeClr>
                </a:solidFill>
              </a:rPr>
              <a:t> </a:t>
            </a:r>
            <a:r>
              <a:rPr lang="pl-PL" sz="2600" dirty="0" smtClean="0"/>
              <a:t>in Planet </a:t>
            </a:r>
            <a:r>
              <a:rPr lang="pl-PL" sz="2600" dirty="0" err="1" smtClean="0"/>
              <a:t>history</a:t>
            </a:r>
            <a:r>
              <a:rPr lang="pl-PL" sz="2600" dirty="0" smtClean="0"/>
              <a:t>. </a:t>
            </a:r>
          </a:p>
          <a:p>
            <a:pPr marL="0" indent="0">
              <a:buNone/>
            </a:pPr>
            <a:endParaRPr lang="pl-PL" sz="2600" dirty="0"/>
          </a:p>
          <a:p>
            <a:pPr marL="0" indent="0">
              <a:buNone/>
            </a:pPr>
            <a:r>
              <a:rPr lang="pl-PL" sz="2600" dirty="0" smtClean="0"/>
              <a:t>The most </a:t>
            </a:r>
            <a:r>
              <a:rPr lang="pl-PL" sz="2600" dirty="0" err="1" smtClean="0"/>
              <a:t>signifficent</a:t>
            </a:r>
            <a:r>
              <a:rPr lang="pl-PL" sz="2600" dirty="0" smtClean="0"/>
              <a:t> 5 </a:t>
            </a:r>
            <a:r>
              <a:rPr lang="pl-PL" sz="2600" dirty="0" err="1" smtClean="0"/>
              <a:t>ones</a:t>
            </a:r>
            <a:r>
              <a:rPr lang="pl-PL" sz="2600" dirty="0" smtClean="0"/>
              <a:t> from the past </a:t>
            </a:r>
            <a:r>
              <a:rPr lang="pl-PL" sz="2600" dirty="0" err="1" smtClean="0"/>
              <a:t>were</a:t>
            </a:r>
            <a:r>
              <a:rPr lang="pl-PL" sz="2600" dirty="0" smtClean="0"/>
              <a:t> </a:t>
            </a:r>
            <a:r>
              <a:rPr lang="pl-PL" sz="2600" dirty="0" err="1" smtClean="0"/>
              <a:t>always</a:t>
            </a:r>
            <a:r>
              <a:rPr lang="pl-PL" sz="2600" dirty="0" smtClean="0"/>
              <a:t> </a:t>
            </a:r>
            <a:r>
              <a:rPr lang="pl-PL" sz="2600" dirty="0" err="1" smtClean="0"/>
              <a:t>related</a:t>
            </a:r>
            <a:r>
              <a:rPr lang="pl-PL" sz="2600" dirty="0" smtClean="0"/>
              <a:t> to </a:t>
            </a:r>
            <a:r>
              <a:rPr lang="pl-PL" sz="2600" dirty="0" err="1" smtClean="0"/>
              <a:t>some</a:t>
            </a:r>
            <a:r>
              <a:rPr lang="pl-PL" sz="2600" dirty="0" smtClean="0"/>
              <a:t> </a:t>
            </a:r>
            <a:r>
              <a:rPr lang="pl-PL" sz="2600" dirty="0" err="1" smtClean="0"/>
              <a:t>changes</a:t>
            </a:r>
            <a:r>
              <a:rPr lang="pl-PL" sz="2600" dirty="0" smtClean="0"/>
              <a:t> in the environment. </a:t>
            </a:r>
            <a:r>
              <a:rPr lang="pl-PL" sz="2600" dirty="0" err="1" smtClean="0"/>
              <a:t>Usually</a:t>
            </a:r>
            <a:r>
              <a:rPr lang="pl-PL" sz="2600" dirty="0" smtClean="0"/>
              <a:t> </a:t>
            </a:r>
            <a:r>
              <a:rPr lang="pl-PL" sz="2600" dirty="0" err="1" smtClean="0"/>
              <a:t>it</a:t>
            </a:r>
            <a:r>
              <a:rPr lang="pl-PL" sz="2600" dirty="0" smtClean="0"/>
              <a:t> was </a:t>
            </a:r>
            <a:r>
              <a:rPr lang="pl-PL" sz="2600" dirty="0" err="1" smtClean="0"/>
              <a:t>caused</a:t>
            </a:r>
            <a:r>
              <a:rPr lang="pl-PL" sz="2600" dirty="0" smtClean="0"/>
              <a:t> by </a:t>
            </a:r>
            <a:r>
              <a:rPr lang="pl-PL" sz="2600" dirty="0" err="1" smtClean="0"/>
              <a:t>volcanic</a:t>
            </a:r>
            <a:r>
              <a:rPr lang="pl-PL" sz="2600" dirty="0" smtClean="0"/>
              <a:t> </a:t>
            </a:r>
            <a:r>
              <a:rPr lang="pl-PL" sz="2600" dirty="0" err="1" smtClean="0"/>
              <a:t>activity</a:t>
            </a:r>
            <a:r>
              <a:rPr lang="pl-PL" sz="2600" dirty="0" smtClean="0"/>
              <a:t>, the </a:t>
            </a:r>
            <a:r>
              <a:rPr lang="pl-PL" sz="2600" dirty="0" err="1" smtClean="0"/>
              <a:t>collapse</a:t>
            </a:r>
            <a:r>
              <a:rPr lang="pl-PL" sz="2600" dirty="0" smtClean="0"/>
              <a:t> of the asteroid </a:t>
            </a:r>
            <a:r>
              <a:rPr lang="pl-PL" sz="2600" dirty="0" err="1" smtClean="0"/>
              <a:t>or</a:t>
            </a:r>
            <a:r>
              <a:rPr lang="pl-PL" sz="2600" dirty="0" smtClean="0"/>
              <a:t> the </a:t>
            </a:r>
            <a:r>
              <a:rPr lang="pl-PL" sz="2600" dirty="0" err="1" smtClean="0"/>
              <a:t>changing</a:t>
            </a:r>
            <a:r>
              <a:rPr lang="pl-PL" sz="2600" dirty="0" smtClean="0"/>
              <a:t> of the </a:t>
            </a:r>
            <a:r>
              <a:rPr lang="pl-PL" sz="2600" dirty="0" err="1" smtClean="0"/>
              <a:t>sea</a:t>
            </a:r>
            <a:r>
              <a:rPr lang="pl-PL" sz="2600" dirty="0" smtClean="0"/>
              <a:t> </a:t>
            </a:r>
            <a:r>
              <a:rPr lang="pl-PL" sz="2600" dirty="0" err="1" smtClean="0"/>
              <a:t>level</a:t>
            </a:r>
            <a:r>
              <a:rPr lang="pl-PL" sz="2600" dirty="0" smtClean="0"/>
              <a:t>. </a:t>
            </a:r>
            <a:r>
              <a:rPr lang="pl-PL" sz="2600" dirty="0" err="1" smtClean="0"/>
              <a:t>Every</a:t>
            </a:r>
            <a:r>
              <a:rPr lang="pl-PL" sz="2600" dirty="0" smtClean="0"/>
              <a:t> </a:t>
            </a:r>
            <a:r>
              <a:rPr lang="pl-PL" sz="2600" dirty="0" err="1" smtClean="0"/>
              <a:t>earlier</a:t>
            </a:r>
            <a:r>
              <a:rPr lang="pl-PL" sz="2600" dirty="0" smtClean="0"/>
              <a:t> </a:t>
            </a:r>
            <a:r>
              <a:rPr lang="pl-PL" sz="2600" dirty="0" err="1" smtClean="0"/>
              <a:t>extinction</a:t>
            </a:r>
            <a:r>
              <a:rPr lang="pl-PL" sz="2600" dirty="0" smtClean="0"/>
              <a:t> </a:t>
            </a:r>
            <a:r>
              <a:rPr lang="pl-PL" sz="2600" dirty="0" err="1" smtClean="0"/>
              <a:t>had</a:t>
            </a:r>
            <a:r>
              <a:rPr lang="pl-PL" sz="2600" dirty="0" smtClean="0"/>
              <a:t> </a:t>
            </a:r>
            <a:r>
              <a:rPr lang="pl-PL" sz="2600" dirty="0" err="1" smtClean="0"/>
              <a:t>occured</a:t>
            </a:r>
            <a:r>
              <a:rPr lang="pl-PL" sz="2600" dirty="0" smtClean="0"/>
              <a:t> for a </a:t>
            </a:r>
            <a:r>
              <a:rPr lang="pl-PL" sz="2600" dirty="0" err="1" smtClean="0"/>
              <a:t>long</a:t>
            </a:r>
            <a:r>
              <a:rPr lang="pl-PL" sz="2600" dirty="0" smtClean="0"/>
              <a:t> period but </a:t>
            </a:r>
            <a:r>
              <a:rPr lang="pl-PL" sz="2600" dirty="0" err="1" smtClean="0"/>
              <a:t>this</a:t>
            </a:r>
            <a:r>
              <a:rPr lang="pl-PL" sz="2600" dirty="0" smtClean="0"/>
              <a:t> </a:t>
            </a:r>
            <a:r>
              <a:rPr lang="pl-PL" sz="2600" b="1" dirty="0" err="1" smtClean="0">
                <a:solidFill>
                  <a:schemeClr val="accent6">
                    <a:lumMod val="75000"/>
                  </a:schemeClr>
                </a:solidFill>
              </a:rPr>
              <a:t>time</a:t>
            </a:r>
            <a:r>
              <a:rPr lang="pl-PL" sz="2600" b="1" dirty="0" smtClean="0">
                <a:solidFill>
                  <a:schemeClr val="accent6">
                    <a:lumMod val="75000"/>
                  </a:schemeClr>
                </a:solidFill>
              </a:rPr>
              <a:t> </a:t>
            </a:r>
            <a:r>
              <a:rPr lang="pl-PL" sz="2600" b="1" dirty="0" err="1" smtClean="0">
                <a:solidFill>
                  <a:schemeClr val="accent6">
                    <a:lumMod val="75000"/>
                  </a:schemeClr>
                </a:solidFill>
              </a:rPr>
              <a:t>it’s</a:t>
            </a:r>
            <a:r>
              <a:rPr lang="pl-PL" sz="2600" b="1" dirty="0" smtClean="0">
                <a:solidFill>
                  <a:schemeClr val="accent6">
                    <a:lumMod val="75000"/>
                  </a:schemeClr>
                </a:solidFill>
              </a:rPr>
              <a:t> super fast.</a:t>
            </a:r>
            <a:endParaRPr lang="en-US" sz="2600" b="1" dirty="0">
              <a:solidFill>
                <a:schemeClr val="accent6">
                  <a:lumMod val="75000"/>
                </a:schemeClr>
              </a:solidFill>
            </a:endParaRPr>
          </a:p>
          <a:p>
            <a:pPr marL="0" indent="0">
              <a:buNone/>
            </a:pPr>
            <a:endParaRPr lang="pl-PL" dirty="0"/>
          </a:p>
        </p:txBody>
      </p:sp>
      <p:pic>
        <p:nvPicPr>
          <p:cNvPr id="13" name="Obraz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5986876"/>
            <a:ext cx="3962400" cy="871124"/>
          </a:xfrm>
          <a:prstGeom prst="rect">
            <a:avLst/>
          </a:prstGeom>
        </p:spPr>
      </p:pic>
      <p:pic>
        <p:nvPicPr>
          <p:cNvPr id="14" name="Obraz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8628"/>
            <a:ext cx="2923658" cy="1043963"/>
          </a:xfrm>
          <a:prstGeom prst="rect">
            <a:avLst/>
          </a:prstGeom>
        </p:spPr>
      </p:pic>
    </p:spTree>
    <p:extLst>
      <p:ext uri="{BB962C8B-B14F-4D97-AF65-F5344CB8AC3E}">
        <p14:creationId xmlns:p14="http://schemas.microsoft.com/office/powerpoint/2010/main" val="3102503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6">
                    <a:lumMod val="75000"/>
                  </a:schemeClr>
                </a:solidFill>
              </a:rPr>
              <a:t>The ocean</a:t>
            </a:r>
            <a:endParaRPr lang="pl-PL" b="1" dirty="0">
              <a:solidFill>
                <a:schemeClr val="accent6">
                  <a:lumMod val="75000"/>
                </a:schemeClr>
              </a:solidFill>
            </a:endParaRPr>
          </a:p>
        </p:txBody>
      </p:sp>
      <p:sp>
        <p:nvSpPr>
          <p:cNvPr id="3" name="Symbol zastępczy zawartości 2"/>
          <p:cNvSpPr>
            <a:spLocks noGrp="1"/>
          </p:cNvSpPr>
          <p:nvPr>
            <p:ph sz="half" idx="1"/>
          </p:nvPr>
        </p:nvSpPr>
        <p:spPr>
          <a:xfrm>
            <a:off x="511233" y="2576945"/>
            <a:ext cx="5329844" cy="3600018"/>
          </a:xfrm>
        </p:spPr>
        <p:txBody>
          <a:bodyPr>
            <a:normAutofit/>
          </a:bodyPr>
          <a:lstStyle/>
          <a:p>
            <a:pPr marL="0" indent="0" algn="ctr">
              <a:buNone/>
            </a:pPr>
            <a:r>
              <a:rPr lang="en-US" sz="2400" dirty="0"/>
              <a:t>When we use in this case our knowledge about biodiversity we can deduce that coral reefs as </a:t>
            </a:r>
            <a:r>
              <a:rPr lang="en-US" sz="2400" b="1" dirty="0">
                <a:solidFill>
                  <a:schemeClr val="accent6">
                    <a:lumMod val="75000"/>
                  </a:schemeClr>
                </a:solidFill>
              </a:rPr>
              <a:t>the ecosystems will become weaker and finally disappear</a:t>
            </a:r>
            <a:r>
              <a:rPr lang="en-US" sz="2400" dirty="0"/>
              <a:t>. And with them all species that were treating coral reefs as a shelter, place for breeding or the place with plenty of food. </a:t>
            </a:r>
            <a:endParaRPr lang="en-US" sz="2400" dirty="0" smtClean="0">
              <a:effectLst/>
            </a:endParaRPr>
          </a:p>
          <a:p>
            <a:pPr marL="0" indent="0">
              <a:buNone/>
            </a:pPr>
            <a:endParaRPr lang="pl-PL" sz="2400" dirty="0"/>
          </a:p>
        </p:txBody>
      </p:sp>
      <p:sp>
        <p:nvSpPr>
          <p:cNvPr id="4" name="Symbol zastępczy zawartości 3"/>
          <p:cNvSpPr>
            <a:spLocks noGrp="1"/>
          </p:cNvSpPr>
          <p:nvPr>
            <p:ph sz="half" idx="2"/>
          </p:nvPr>
        </p:nvSpPr>
        <p:spPr/>
        <p:txBody>
          <a:bodyPr>
            <a:noAutofit/>
          </a:bodyPr>
          <a:lstStyle/>
          <a:p>
            <a:pPr marL="0" indent="0">
              <a:buNone/>
            </a:pPr>
            <a:r>
              <a:rPr lang="en-US" sz="2400" dirty="0"/>
              <a:t>Presences of this acid </a:t>
            </a:r>
            <a:r>
              <a:rPr lang="en-US" sz="2400" b="1" dirty="0">
                <a:solidFill>
                  <a:schemeClr val="accent6">
                    <a:lumMod val="75000"/>
                  </a:schemeClr>
                </a:solidFill>
              </a:rPr>
              <a:t>threat</a:t>
            </a:r>
            <a:r>
              <a:rPr lang="en-US" sz="2400" dirty="0"/>
              <a:t> small ocean creatures like plankton, squid or shellfish, and those animals are crucial for the whole food chain in the ocean. </a:t>
            </a:r>
            <a:r>
              <a:rPr lang="pl-PL" sz="2400" dirty="0" smtClean="0"/>
              <a:t/>
            </a:r>
            <a:br>
              <a:rPr lang="pl-PL" sz="2400" dirty="0" smtClean="0"/>
            </a:br>
            <a:r>
              <a:rPr lang="pl-PL" sz="2400" dirty="0" smtClean="0"/>
              <a:t/>
            </a:r>
            <a:br>
              <a:rPr lang="pl-PL" sz="2400" dirty="0" smtClean="0"/>
            </a:br>
            <a:r>
              <a:rPr lang="en-US" sz="2400" dirty="0" smtClean="0"/>
              <a:t>Due </a:t>
            </a:r>
            <a:r>
              <a:rPr lang="en-US" sz="2400" dirty="0"/>
              <a:t>to the lower PH </a:t>
            </a:r>
            <a:r>
              <a:rPr lang="pl-PL" sz="2400" dirty="0" smtClean="0"/>
              <a:t>of</a:t>
            </a:r>
            <a:r>
              <a:rPr lang="en-US" sz="2400" dirty="0" smtClean="0"/>
              <a:t> water</a:t>
            </a:r>
            <a:r>
              <a:rPr lang="pl-PL" sz="2400" dirty="0" smtClean="0"/>
              <a:t>,</a:t>
            </a:r>
            <a:r>
              <a:rPr lang="en-US" sz="2400" dirty="0" smtClean="0"/>
              <a:t> </a:t>
            </a:r>
            <a:r>
              <a:rPr lang="en-US" sz="2400" dirty="0"/>
              <a:t>it is also </a:t>
            </a:r>
            <a:r>
              <a:rPr lang="en-US" sz="2400" b="1" dirty="0">
                <a:solidFill>
                  <a:schemeClr val="accent6">
                    <a:lumMod val="75000"/>
                  </a:schemeClr>
                </a:solidFill>
              </a:rPr>
              <a:t>no longer possible for corals to build their skeletons</a:t>
            </a:r>
            <a:r>
              <a:rPr lang="en-US" sz="2400" dirty="0"/>
              <a:t>. And the coral reef is a natural habitat for many </a:t>
            </a:r>
            <a:r>
              <a:rPr lang="pl-PL" sz="2400" dirty="0" err="1" smtClean="0"/>
              <a:t>organisms</a:t>
            </a:r>
            <a:r>
              <a:rPr lang="en-US" sz="2400" dirty="0" smtClean="0"/>
              <a:t> </a:t>
            </a:r>
            <a:r>
              <a:rPr lang="en-US" sz="2400" dirty="0"/>
              <a:t>which are also the base of the food chain in this ecosystem.</a:t>
            </a:r>
            <a:endParaRPr lang="pl-PL" sz="2400" dirty="0"/>
          </a:p>
          <a:p>
            <a:pPr marL="0" indent="0">
              <a:buNone/>
            </a:pPr>
            <a:endParaRPr lang="pl-PL" sz="2400" dirty="0"/>
          </a:p>
        </p:txBody>
      </p:sp>
      <p:sp>
        <p:nvSpPr>
          <p:cNvPr id="5" name="pole tekstowe 4"/>
          <p:cNvSpPr txBox="1"/>
          <p:nvPr/>
        </p:nvSpPr>
        <p:spPr>
          <a:xfrm>
            <a:off x="485603" y="1810651"/>
            <a:ext cx="5521036" cy="646331"/>
          </a:xfrm>
          <a:prstGeom prst="rect">
            <a:avLst/>
          </a:prstGeom>
          <a:noFill/>
        </p:spPr>
        <p:txBody>
          <a:bodyPr wrap="square" rtlCol="0">
            <a:spAutoFit/>
          </a:bodyPr>
          <a:lstStyle/>
          <a:p>
            <a:pPr algn="ctr"/>
            <a:r>
              <a:rPr lang="en-US" dirty="0"/>
              <a:t>CO2 + sea water = carbonic acid </a:t>
            </a:r>
            <a:r>
              <a:rPr lang="pl-PL" dirty="0" smtClean="0"/>
              <a:t/>
            </a:r>
            <a:br>
              <a:rPr lang="pl-PL" dirty="0" smtClean="0"/>
            </a:br>
            <a:r>
              <a:rPr lang="pl-PL" dirty="0" smtClean="0"/>
              <a:t>(</a:t>
            </a:r>
            <a:r>
              <a:rPr lang="en-US" dirty="0" smtClean="0"/>
              <a:t>which </a:t>
            </a:r>
            <a:r>
              <a:rPr lang="en-US" dirty="0"/>
              <a:t>causes lower PH of the </a:t>
            </a:r>
            <a:r>
              <a:rPr lang="en-US" dirty="0" err="1" smtClean="0"/>
              <a:t>wate</a:t>
            </a:r>
            <a:r>
              <a:rPr lang="pl-PL" dirty="0" smtClean="0"/>
              <a:t>r)</a:t>
            </a:r>
            <a:endParaRPr lang="pl-PL"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1760" y="5960225"/>
            <a:ext cx="4000240" cy="879443"/>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5630"/>
            <a:ext cx="2959331" cy="1056700"/>
          </a:xfrm>
          <a:prstGeom prst="rect">
            <a:avLst/>
          </a:prstGeom>
        </p:spPr>
      </p:pic>
      <p:sp>
        <p:nvSpPr>
          <p:cNvPr id="9" name="pole tekstowe 8"/>
          <p:cNvSpPr txBox="1"/>
          <p:nvPr/>
        </p:nvSpPr>
        <p:spPr>
          <a:xfrm>
            <a:off x="296999" y="230188"/>
            <a:ext cx="2568460" cy="369332"/>
          </a:xfrm>
          <a:prstGeom prst="rect">
            <a:avLst/>
          </a:prstGeom>
          <a:noFill/>
        </p:spPr>
        <p:txBody>
          <a:bodyPr wrap="none" rtlCol="0">
            <a:spAutoFit/>
          </a:bodyPr>
          <a:lstStyle/>
          <a:p>
            <a:r>
              <a:rPr lang="pl-PL" dirty="0" err="1" smtClean="0"/>
              <a:t>Climate</a:t>
            </a:r>
            <a:r>
              <a:rPr lang="pl-PL" dirty="0" smtClean="0"/>
              <a:t> </a:t>
            </a:r>
            <a:r>
              <a:rPr lang="pl-PL" dirty="0" err="1" smtClean="0"/>
              <a:t>change</a:t>
            </a:r>
            <a:r>
              <a:rPr lang="pl-PL" dirty="0" smtClean="0"/>
              <a:t> </a:t>
            </a:r>
            <a:r>
              <a:rPr lang="pl-PL" dirty="0" err="1"/>
              <a:t>a</a:t>
            </a:r>
            <a:r>
              <a:rPr lang="pl-PL" dirty="0" err="1" smtClean="0"/>
              <a:t>ffect</a:t>
            </a:r>
            <a:r>
              <a:rPr lang="pl-PL" dirty="0" smtClean="0"/>
              <a:t> </a:t>
            </a:r>
            <a:r>
              <a:rPr lang="pl-PL" dirty="0"/>
              <a:t>on:</a:t>
            </a:r>
          </a:p>
        </p:txBody>
      </p:sp>
    </p:spTree>
    <p:extLst>
      <p:ext uri="{BB962C8B-B14F-4D97-AF65-F5344CB8AC3E}">
        <p14:creationId xmlns:p14="http://schemas.microsoft.com/office/powerpoint/2010/main" val="142090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481806"/>
            <a:ext cx="10515600" cy="1325563"/>
          </a:xfrm>
        </p:spPr>
        <p:txBody>
          <a:bodyPr/>
          <a:lstStyle/>
          <a:p>
            <a:pPr algn="ctr"/>
            <a:r>
              <a:rPr lang="pl-PL" b="1" dirty="0" err="1" smtClean="0">
                <a:solidFill>
                  <a:schemeClr val="accent6">
                    <a:lumMod val="75000"/>
                  </a:schemeClr>
                </a:solidFill>
              </a:rPr>
              <a:t>Ice</a:t>
            </a:r>
            <a:r>
              <a:rPr lang="pl-PL" b="1" dirty="0" smtClean="0">
                <a:solidFill>
                  <a:schemeClr val="accent6">
                    <a:lumMod val="75000"/>
                  </a:schemeClr>
                </a:solidFill>
              </a:rPr>
              <a:t>, permanent </a:t>
            </a:r>
            <a:r>
              <a:rPr lang="pl-PL" b="1" dirty="0" err="1" smtClean="0">
                <a:solidFill>
                  <a:schemeClr val="accent6">
                    <a:lumMod val="75000"/>
                  </a:schemeClr>
                </a:solidFill>
              </a:rPr>
              <a:t>frost</a:t>
            </a:r>
            <a:r>
              <a:rPr lang="pl-PL" b="1" dirty="0" smtClean="0">
                <a:solidFill>
                  <a:schemeClr val="accent6">
                    <a:lumMod val="75000"/>
                  </a:schemeClr>
                </a:solidFill>
              </a:rPr>
              <a:t>, and </a:t>
            </a:r>
            <a:r>
              <a:rPr lang="pl-PL" b="1" dirty="0" err="1" smtClean="0">
                <a:solidFill>
                  <a:schemeClr val="accent6">
                    <a:lumMod val="75000"/>
                  </a:schemeClr>
                </a:solidFill>
              </a:rPr>
              <a:t>glaciers</a:t>
            </a:r>
            <a:endParaRPr lang="pl-PL" b="1" dirty="0">
              <a:solidFill>
                <a:schemeClr val="accent6">
                  <a:lumMod val="75000"/>
                </a:schemeClr>
              </a:solidFill>
            </a:endParaRPr>
          </a:p>
        </p:txBody>
      </p:sp>
      <p:sp>
        <p:nvSpPr>
          <p:cNvPr id="3" name="Symbol zastępczy zawartości 2"/>
          <p:cNvSpPr>
            <a:spLocks noGrp="1"/>
          </p:cNvSpPr>
          <p:nvPr>
            <p:ph sz="half" idx="1"/>
          </p:nvPr>
        </p:nvSpPr>
        <p:spPr>
          <a:xfrm>
            <a:off x="838200" y="1602831"/>
            <a:ext cx="5181600" cy="4351338"/>
          </a:xfrm>
        </p:spPr>
        <p:txBody>
          <a:bodyPr/>
          <a:lstStyle/>
          <a:p>
            <a:pPr marL="0" indent="0">
              <a:buNone/>
            </a:pPr>
            <a:r>
              <a:rPr lang="en-US" dirty="0"/>
              <a:t>Due to the rising temperature, we are observing that </a:t>
            </a:r>
            <a:r>
              <a:rPr lang="en-US" b="1" dirty="0">
                <a:solidFill>
                  <a:schemeClr val="accent6">
                    <a:lumMod val="75000"/>
                  </a:schemeClr>
                </a:solidFill>
              </a:rPr>
              <a:t>ice and glaciers are melting</a:t>
            </a:r>
            <a:r>
              <a:rPr lang="en-US" dirty="0"/>
              <a:t>. It causes an increase in sea level. </a:t>
            </a:r>
            <a:r>
              <a:rPr lang="pl-PL" dirty="0" smtClean="0"/>
              <a:t/>
            </a:r>
            <a:br>
              <a:rPr lang="pl-PL" dirty="0" smtClean="0"/>
            </a:br>
            <a:r>
              <a:rPr lang="pl-PL" dirty="0" smtClean="0"/>
              <a:t/>
            </a:r>
            <a:br>
              <a:rPr lang="pl-PL" dirty="0" smtClean="0"/>
            </a:br>
            <a:r>
              <a:rPr lang="en-US" dirty="0" smtClean="0"/>
              <a:t>It </a:t>
            </a:r>
            <a:r>
              <a:rPr lang="en-US" dirty="0"/>
              <a:t>can threaten people living on the coast, and they will be force to migrate. </a:t>
            </a:r>
            <a:r>
              <a:rPr lang="pl-PL" dirty="0" err="1" smtClean="0"/>
              <a:t>So</a:t>
            </a:r>
            <a:r>
              <a:rPr lang="pl-PL" dirty="0" smtClean="0"/>
              <a:t> </a:t>
            </a:r>
            <a:r>
              <a:rPr lang="pl-PL" dirty="0" err="1" smtClean="0"/>
              <a:t>indirectly</a:t>
            </a:r>
            <a:r>
              <a:rPr lang="pl-PL" dirty="0" smtClean="0"/>
              <a:t> the </a:t>
            </a:r>
            <a:r>
              <a:rPr lang="pl-PL" dirty="0" err="1" smtClean="0"/>
              <a:t>climate</a:t>
            </a:r>
            <a:r>
              <a:rPr lang="pl-PL" dirty="0" smtClean="0"/>
              <a:t> </a:t>
            </a:r>
            <a:r>
              <a:rPr lang="pl-PL" dirty="0" err="1" smtClean="0"/>
              <a:t>change</a:t>
            </a:r>
            <a:r>
              <a:rPr lang="pl-PL" dirty="0" smtClean="0"/>
              <a:t> </a:t>
            </a:r>
            <a:r>
              <a:rPr lang="pl-PL" dirty="0" err="1" smtClean="0"/>
              <a:t>can</a:t>
            </a:r>
            <a:r>
              <a:rPr lang="pl-PL" dirty="0" smtClean="0"/>
              <a:t> </a:t>
            </a:r>
            <a:r>
              <a:rPr lang="pl-PL" dirty="0" err="1" smtClean="0"/>
              <a:t>effect</a:t>
            </a:r>
            <a:r>
              <a:rPr lang="pl-PL" dirty="0" smtClean="0"/>
              <a:t> on </a:t>
            </a:r>
            <a:r>
              <a:rPr lang="pl-PL" dirty="0" err="1" smtClean="0"/>
              <a:t>goblal</a:t>
            </a:r>
            <a:r>
              <a:rPr lang="pl-PL" dirty="0" smtClean="0"/>
              <a:t> </a:t>
            </a:r>
            <a:r>
              <a:rPr lang="pl-PL" dirty="0" err="1" smtClean="0"/>
              <a:t>migrations</a:t>
            </a:r>
            <a:r>
              <a:rPr lang="pl-PL" dirty="0" smtClean="0"/>
              <a:t>.</a:t>
            </a:r>
            <a:endParaRPr lang="en-US" dirty="0" smtClean="0">
              <a:effectLst/>
            </a:endParaRPr>
          </a:p>
          <a:p>
            <a:endParaRPr lang="pl-PL" dirty="0"/>
          </a:p>
        </p:txBody>
      </p:sp>
      <p:sp>
        <p:nvSpPr>
          <p:cNvPr id="4" name="Symbol zastępczy zawartości 3"/>
          <p:cNvSpPr>
            <a:spLocks noGrp="1"/>
          </p:cNvSpPr>
          <p:nvPr>
            <p:ph sz="half" idx="2"/>
          </p:nvPr>
        </p:nvSpPr>
        <p:spPr/>
        <p:txBody>
          <a:bodyPr/>
          <a:lstStyle/>
          <a:p>
            <a:pPr marL="0" indent="0">
              <a:buNone/>
            </a:pPr>
            <a:r>
              <a:rPr lang="en-US" dirty="0"/>
              <a:t>The big surface of the ground that is </a:t>
            </a:r>
            <a:r>
              <a:rPr lang="en-US" b="1" dirty="0">
                <a:solidFill>
                  <a:schemeClr val="accent6">
                    <a:lumMod val="75000"/>
                  </a:schemeClr>
                </a:solidFill>
              </a:rPr>
              <a:t>permanently frosted </a:t>
            </a:r>
            <a:r>
              <a:rPr lang="en-US" dirty="0"/>
              <a:t>near to the poles is a natural storage for methane and CO2, so melting these areas are releasing those gases to the atmosphere. </a:t>
            </a:r>
            <a:endParaRPr lang="en-US" dirty="0" smtClean="0">
              <a:effectLst/>
            </a:endParaRPr>
          </a:p>
          <a:p>
            <a:pPr marL="0" indent="0">
              <a:buNone/>
            </a:pP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4942" y="5935287"/>
            <a:ext cx="4197058" cy="92271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6084"/>
            <a:ext cx="2833116" cy="1011632"/>
          </a:xfrm>
          <a:prstGeom prst="rect">
            <a:avLst/>
          </a:prstGeom>
        </p:spPr>
      </p:pic>
      <p:sp>
        <p:nvSpPr>
          <p:cNvPr id="8" name="pole tekstowe 7"/>
          <p:cNvSpPr txBox="1"/>
          <p:nvPr/>
        </p:nvSpPr>
        <p:spPr>
          <a:xfrm>
            <a:off x="285496" y="278884"/>
            <a:ext cx="2453749" cy="369332"/>
          </a:xfrm>
          <a:prstGeom prst="rect">
            <a:avLst/>
          </a:prstGeom>
          <a:noFill/>
        </p:spPr>
        <p:txBody>
          <a:bodyPr wrap="none" rtlCol="0">
            <a:spAutoFit/>
          </a:bodyPr>
          <a:lstStyle/>
          <a:p>
            <a:r>
              <a:rPr lang="pl-PL" dirty="0" err="1" smtClean="0"/>
              <a:t>Climate</a:t>
            </a:r>
            <a:r>
              <a:rPr lang="pl-PL" dirty="0" smtClean="0"/>
              <a:t> </a:t>
            </a:r>
            <a:r>
              <a:rPr lang="pl-PL" dirty="0" err="1" smtClean="0"/>
              <a:t>change</a:t>
            </a:r>
            <a:r>
              <a:rPr lang="pl-PL" dirty="0" smtClean="0"/>
              <a:t> </a:t>
            </a:r>
            <a:r>
              <a:rPr lang="pl-PL" dirty="0" err="1"/>
              <a:t>a</a:t>
            </a:r>
            <a:r>
              <a:rPr lang="pl-PL" dirty="0" err="1" smtClean="0"/>
              <a:t>ffct</a:t>
            </a:r>
            <a:r>
              <a:rPr lang="pl-PL" dirty="0" smtClean="0"/>
              <a:t> on:</a:t>
            </a:r>
            <a:endParaRPr lang="pl-PL" dirty="0"/>
          </a:p>
        </p:txBody>
      </p:sp>
    </p:spTree>
    <p:extLst>
      <p:ext uri="{BB962C8B-B14F-4D97-AF65-F5344CB8AC3E}">
        <p14:creationId xmlns:p14="http://schemas.microsoft.com/office/powerpoint/2010/main" val="2435653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solidFill>
                  <a:schemeClr val="accent6">
                    <a:lumMod val="75000"/>
                  </a:schemeClr>
                </a:solidFill>
              </a:rPr>
              <a:t>Food and </a:t>
            </a:r>
            <a:r>
              <a:rPr lang="pl-PL" b="1" dirty="0" err="1" smtClean="0">
                <a:solidFill>
                  <a:schemeClr val="accent6">
                    <a:lumMod val="75000"/>
                  </a:schemeClr>
                </a:solidFill>
              </a:rPr>
              <a:t>water</a:t>
            </a:r>
            <a:r>
              <a:rPr lang="pl-PL" b="1" dirty="0" smtClean="0">
                <a:solidFill>
                  <a:schemeClr val="accent6">
                    <a:lumMod val="75000"/>
                  </a:schemeClr>
                </a:solidFill>
              </a:rPr>
              <a:t> </a:t>
            </a:r>
            <a:r>
              <a:rPr lang="pl-PL" b="1" dirty="0" err="1" smtClean="0">
                <a:solidFill>
                  <a:schemeClr val="accent6">
                    <a:lumMod val="75000"/>
                  </a:schemeClr>
                </a:solidFill>
              </a:rPr>
              <a:t>supplies</a:t>
            </a:r>
            <a:r>
              <a:rPr lang="pl-PL" b="1" dirty="0" smtClean="0">
                <a:solidFill>
                  <a:schemeClr val="accent6">
                    <a:lumMod val="75000"/>
                  </a:schemeClr>
                </a:solidFill>
              </a:rPr>
              <a:t> </a:t>
            </a:r>
            <a:endParaRPr lang="pl-PL" b="1" dirty="0">
              <a:solidFill>
                <a:schemeClr val="accent6">
                  <a:lumMod val="75000"/>
                </a:schemeClr>
              </a:solidFill>
            </a:endParaRPr>
          </a:p>
        </p:txBody>
      </p:sp>
      <p:sp>
        <p:nvSpPr>
          <p:cNvPr id="3" name="Symbol zastępczy zawartości 2"/>
          <p:cNvSpPr>
            <a:spLocks noGrp="1"/>
          </p:cNvSpPr>
          <p:nvPr>
            <p:ph sz="half" idx="1"/>
          </p:nvPr>
        </p:nvSpPr>
        <p:spPr/>
        <p:txBody>
          <a:bodyPr>
            <a:normAutofit lnSpcReduction="10000"/>
          </a:bodyPr>
          <a:lstStyle/>
          <a:p>
            <a:pPr marL="0" indent="0">
              <a:buNone/>
            </a:pPr>
            <a:r>
              <a:rPr lang="en-US" sz="2400" dirty="0"/>
              <a:t>Every degree of warming pushes another 7% of us closer to water scarcity, and remember that the </a:t>
            </a:r>
            <a:r>
              <a:rPr lang="en-US" sz="2400" b="1" dirty="0">
                <a:solidFill>
                  <a:schemeClr val="accent6">
                    <a:lumMod val="75000"/>
                  </a:schemeClr>
                </a:solidFill>
              </a:rPr>
              <a:t>population is growing</a:t>
            </a:r>
            <a:r>
              <a:rPr lang="en-US" dirty="0"/>
              <a:t>. </a:t>
            </a:r>
            <a:endParaRPr lang="pl-PL" dirty="0"/>
          </a:p>
          <a:p>
            <a:pPr marL="0" indent="0">
              <a:buNone/>
            </a:pPr>
            <a:r>
              <a:rPr lang="en-US" sz="2400" dirty="0"/>
              <a:t>Poor quality of food and pollution of water, soil, and crop are </a:t>
            </a:r>
            <a:r>
              <a:rPr lang="en-US" sz="2400" b="1" dirty="0">
                <a:solidFill>
                  <a:schemeClr val="accent6">
                    <a:lumMod val="75000"/>
                  </a:schemeClr>
                </a:solidFill>
              </a:rPr>
              <a:t>the cause of lots of diseases</a:t>
            </a:r>
            <a:r>
              <a:rPr lang="en-US" sz="2400" dirty="0"/>
              <a:t>. So climate change can impact also on our health</a:t>
            </a:r>
            <a:r>
              <a:rPr lang="en-US" sz="2400" dirty="0" smtClean="0"/>
              <a:t>.</a:t>
            </a:r>
            <a:endParaRPr lang="pl-PL" sz="2400" dirty="0" smtClean="0"/>
          </a:p>
          <a:p>
            <a:pPr marL="0" indent="0">
              <a:buNone/>
            </a:pPr>
            <a:r>
              <a:rPr lang="en-US" sz="2400" dirty="0"/>
              <a:t>A </a:t>
            </a:r>
            <a:r>
              <a:rPr lang="en-US" sz="2400" b="1" dirty="0">
                <a:solidFill>
                  <a:schemeClr val="accent6">
                    <a:lumMod val="75000"/>
                  </a:schemeClr>
                </a:solidFill>
              </a:rPr>
              <a:t>lot of crops </a:t>
            </a:r>
            <a:r>
              <a:rPr lang="en-US" sz="2400" dirty="0"/>
              <a:t>also reacting badly for higher temperatures and not stable environmental conditions during growing.</a:t>
            </a:r>
            <a:endParaRPr lang="en-US" sz="2400" dirty="0" smtClean="0">
              <a:effectLst/>
            </a:endParaRPr>
          </a:p>
          <a:p>
            <a:pPr marL="0" indent="0">
              <a:buNone/>
            </a:pPr>
            <a:endParaRPr lang="pl-PL" dirty="0"/>
          </a:p>
        </p:txBody>
      </p:sp>
      <p:sp>
        <p:nvSpPr>
          <p:cNvPr id="4" name="Symbol zastępczy zawartości 3"/>
          <p:cNvSpPr>
            <a:spLocks noGrp="1"/>
          </p:cNvSpPr>
          <p:nvPr>
            <p:ph sz="half" idx="2"/>
          </p:nvPr>
        </p:nvSpPr>
        <p:spPr>
          <a:xfrm>
            <a:off x="6560507" y="2213932"/>
            <a:ext cx="5181600" cy="4351338"/>
          </a:xfrm>
        </p:spPr>
        <p:txBody>
          <a:bodyPr>
            <a:normAutofit lnSpcReduction="10000"/>
          </a:bodyPr>
          <a:lstStyle/>
          <a:p>
            <a:pPr marL="0" indent="0">
              <a:buNone/>
            </a:pPr>
            <a:r>
              <a:rPr lang="en-US" sz="2400" dirty="0"/>
              <a:t>In general, the food system (when we count deforestation, food production, product transportation, and storage) is responsible for </a:t>
            </a:r>
            <a:r>
              <a:rPr lang="en-US" sz="2400" b="1" dirty="0">
                <a:solidFill>
                  <a:schemeClr val="accent6">
                    <a:lumMod val="75000"/>
                  </a:schemeClr>
                </a:solidFill>
              </a:rPr>
              <a:t>almost half of our general emission of </a:t>
            </a:r>
            <a:r>
              <a:rPr lang="pl-PL" sz="2400" b="1" dirty="0" smtClean="0">
                <a:solidFill>
                  <a:schemeClr val="accent6">
                    <a:lumMod val="75000"/>
                  </a:schemeClr>
                </a:solidFill>
              </a:rPr>
              <a:t>CO</a:t>
            </a:r>
            <a:r>
              <a:rPr lang="en-US" sz="2400" b="1" dirty="0" smtClean="0">
                <a:solidFill>
                  <a:schemeClr val="accent6">
                    <a:lumMod val="75000"/>
                  </a:schemeClr>
                </a:solidFill>
              </a:rPr>
              <a:t>2</a:t>
            </a:r>
            <a:r>
              <a:rPr lang="en-US" sz="2400" dirty="0"/>
              <a:t>. And for example, just the livestock is responsible for 18%. </a:t>
            </a:r>
            <a:r>
              <a:rPr lang="pl-PL" sz="2400" dirty="0" smtClean="0"/>
              <a:t/>
            </a:r>
            <a:br>
              <a:rPr lang="pl-PL" sz="2400" dirty="0" smtClean="0"/>
            </a:br>
            <a:r>
              <a:rPr lang="pl-PL" sz="2400" dirty="0" smtClean="0"/>
              <a:t/>
            </a:r>
            <a:br>
              <a:rPr lang="pl-PL" sz="2400" dirty="0" smtClean="0"/>
            </a:br>
            <a:r>
              <a:rPr lang="pl-PL" sz="2400" dirty="0" err="1" smtClean="0"/>
              <a:t>If</a:t>
            </a:r>
            <a:r>
              <a:rPr lang="pl-PL" sz="2400" dirty="0" smtClean="0"/>
              <a:t> we want to stop the </a:t>
            </a:r>
            <a:r>
              <a:rPr lang="pl-PL" sz="2400" dirty="0" err="1" smtClean="0"/>
              <a:t>global</a:t>
            </a:r>
            <a:r>
              <a:rPr lang="pl-PL" sz="2400" dirty="0" smtClean="0"/>
              <a:t> Warming, we </a:t>
            </a:r>
            <a:r>
              <a:rPr lang="pl-PL" sz="2400" dirty="0" err="1" smtClean="0"/>
              <a:t>need</a:t>
            </a:r>
            <a:r>
              <a:rPr lang="pl-PL" sz="2400" dirty="0" smtClean="0"/>
              <a:t> to </a:t>
            </a:r>
            <a:r>
              <a:rPr lang="pl-PL" sz="2400" dirty="0" err="1" smtClean="0"/>
              <a:t>change</a:t>
            </a:r>
            <a:r>
              <a:rPr lang="pl-PL" sz="2400" dirty="0" smtClean="0"/>
              <a:t> </a:t>
            </a:r>
            <a:r>
              <a:rPr lang="pl-PL" sz="2400" dirty="0" err="1" smtClean="0"/>
              <a:t>our</a:t>
            </a:r>
            <a:r>
              <a:rPr lang="pl-PL" sz="2400" dirty="0" smtClean="0"/>
              <a:t> </a:t>
            </a:r>
            <a:r>
              <a:rPr lang="pl-PL" sz="2400" dirty="0" err="1" smtClean="0"/>
              <a:t>agriculture</a:t>
            </a:r>
            <a:r>
              <a:rPr lang="pl-PL" sz="2400" dirty="0" smtClean="0"/>
              <a:t> and food system.</a:t>
            </a:r>
            <a:endParaRPr lang="en-US" sz="2400" dirty="0" smtClean="0">
              <a:effectLst/>
            </a:endParaRPr>
          </a:p>
          <a:p>
            <a:pPr marL="0" indent="0">
              <a:buNone/>
            </a:pPr>
            <a:r>
              <a:rPr lang="en-US" sz="2400" dirty="0" smtClean="0"/>
              <a:t/>
            </a:r>
            <a:br>
              <a:rPr lang="en-US" sz="2400" dirty="0" smtClean="0"/>
            </a:br>
            <a:endParaRPr lang="pl-PL" sz="24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79018"/>
            <a:ext cx="2741676" cy="97898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998" y="5879019"/>
            <a:ext cx="4453002" cy="978982"/>
          </a:xfrm>
          <a:prstGeom prst="rect">
            <a:avLst/>
          </a:prstGeom>
        </p:spPr>
      </p:pic>
      <p:sp>
        <p:nvSpPr>
          <p:cNvPr id="7" name="pole tekstowe 6"/>
          <p:cNvSpPr txBox="1"/>
          <p:nvPr/>
        </p:nvSpPr>
        <p:spPr>
          <a:xfrm>
            <a:off x="1370838" y="365125"/>
            <a:ext cx="2568460" cy="369332"/>
          </a:xfrm>
          <a:prstGeom prst="rect">
            <a:avLst/>
          </a:prstGeom>
          <a:noFill/>
        </p:spPr>
        <p:txBody>
          <a:bodyPr wrap="none" rtlCol="0">
            <a:spAutoFit/>
          </a:bodyPr>
          <a:lstStyle/>
          <a:p>
            <a:r>
              <a:rPr lang="pl-PL" dirty="0" err="1" smtClean="0"/>
              <a:t>Climate</a:t>
            </a:r>
            <a:r>
              <a:rPr lang="pl-PL" dirty="0" smtClean="0"/>
              <a:t> </a:t>
            </a:r>
            <a:r>
              <a:rPr lang="pl-PL" dirty="0" err="1" smtClean="0"/>
              <a:t>change</a:t>
            </a:r>
            <a:r>
              <a:rPr lang="pl-PL" dirty="0" smtClean="0"/>
              <a:t> </a:t>
            </a:r>
            <a:r>
              <a:rPr lang="pl-PL" dirty="0" err="1"/>
              <a:t>a</a:t>
            </a:r>
            <a:r>
              <a:rPr lang="pl-PL" dirty="0" err="1" smtClean="0"/>
              <a:t>ffect</a:t>
            </a:r>
            <a:r>
              <a:rPr lang="pl-PL" dirty="0" smtClean="0"/>
              <a:t> on:</a:t>
            </a:r>
            <a:endParaRPr lang="pl-PL" dirty="0"/>
          </a:p>
        </p:txBody>
      </p:sp>
      <p:sp>
        <p:nvSpPr>
          <p:cNvPr id="8" name="pole tekstowe 7"/>
          <p:cNvSpPr txBox="1"/>
          <p:nvPr/>
        </p:nvSpPr>
        <p:spPr>
          <a:xfrm>
            <a:off x="6761319" y="1690688"/>
            <a:ext cx="4252446" cy="369332"/>
          </a:xfrm>
          <a:prstGeom prst="rect">
            <a:avLst/>
          </a:prstGeom>
          <a:noFill/>
        </p:spPr>
        <p:txBody>
          <a:bodyPr wrap="none" rtlCol="0">
            <a:spAutoFit/>
          </a:bodyPr>
          <a:lstStyle/>
          <a:p>
            <a:r>
              <a:rPr lang="pl-PL" dirty="0" smtClean="0"/>
              <a:t>The food </a:t>
            </a:r>
            <a:r>
              <a:rPr lang="pl-PL" dirty="0" err="1" smtClean="0"/>
              <a:t>supplies</a:t>
            </a:r>
            <a:r>
              <a:rPr lang="pl-PL" dirty="0" smtClean="0"/>
              <a:t> </a:t>
            </a:r>
            <a:r>
              <a:rPr lang="pl-PL" dirty="0" err="1" smtClean="0"/>
              <a:t>effect</a:t>
            </a:r>
            <a:r>
              <a:rPr lang="pl-PL" dirty="0" smtClean="0"/>
              <a:t> on </a:t>
            </a:r>
            <a:r>
              <a:rPr lang="pl-PL" dirty="0" err="1" smtClean="0"/>
              <a:t>climate</a:t>
            </a:r>
            <a:r>
              <a:rPr lang="pl-PL" dirty="0" smtClean="0"/>
              <a:t> </a:t>
            </a:r>
            <a:r>
              <a:rPr lang="pl-PL" dirty="0" err="1" smtClean="0"/>
              <a:t>change</a:t>
            </a:r>
            <a:r>
              <a:rPr lang="pl-PL" dirty="0" smtClean="0"/>
              <a:t>:</a:t>
            </a:r>
            <a:endParaRPr lang="pl-PL" dirty="0"/>
          </a:p>
        </p:txBody>
      </p:sp>
    </p:spTree>
    <p:extLst>
      <p:ext uri="{BB962C8B-B14F-4D97-AF65-F5344CB8AC3E}">
        <p14:creationId xmlns:p14="http://schemas.microsoft.com/office/powerpoint/2010/main" val="169703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6">
                    <a:lumMod val="75000"/>
                  </a:schemeClr>
                </a:solidFill>
              </a:rPr>
              <a:t>AGENDA</a:t>
            </a:r>
            <a:endParaRPr lang="pl-PL" b="1" dirty="0">
              <a:solidFill>
                <a:schemeClr val="accent6">
                  <a:lumMod val="75000"/>
                </a:schemeClr>
              </a:solidFill>
            </a:endParaRPr>
          </a:p>
        </p:txBody>
      </p:sp>
      <p:sp>
        <p:nvSpPr>
          <p:cNvPr id="3" name="Symbol zastępczy zawartości 2"/>
          <p:cNvSpPr>
            <a:spLocks noGrp="1"/>
          </p:cNvSpPr>
          <p:nvPr>
            <p:ph idx="1"/>
          </p:nvPr>
        </p:nvSpPr>
        <p:spPr>
          <a:xfrm>
            <a:off x="838200" y="1601948"/>
            <a:ext cx="10515600" cy="4351338"/>
          </a:xfrm>
        </p:spPr>
        <p:txBody>
          <a:bodyPr>
            <a:normAutofit lnSpcReduction="10000"/>
          </a:bodyPr>
          <a:lstStyle/>
          <a:p>
            <a:pPr marL="0" indent="0" fontAlgn="base">
              <a:buNone/>
            </a:pPr>
            <a:r>
              <a:rPr lang="pl-PL" dirty="0" smtClean="0"/>
              <a:t>1. </a:t>
            </a:r>
            <a:r>
              <a:rPr lang="en-US" dirty="0" smtClean="0"/>
              <a:t>Climate </a:t>
            </a:r>
            <a:r>
              <a:rPr lang="en-US" dirty="0"/>
              <a:t>change as a scientific fact.</a:t>
            </a:r>
          </a:p>
          <a:p>
            <a:pPr marL="0" indent="0" fontAlgn="base">
              <a:buNone/>
            </a:pPr>
            <a:r>
              <a:rPr lang="pl-PL" dirty="0" smtClean="0"/>
              <a:t>2. </a:t>
            </a:r>
            <a:r>
              <a:rPr lang="en-US" dirty="0" smtClean="0"/>
              <a:t>Consequences </a:t>
            </a:r>
            <a:r>
              <a:rPr lang="en-US" dirty="0"/>
              <a:t>of the industrial revolution.</a:t>
            </a:r>
          </a:p>
          <a:p>
            <a:pPr marL="0" indent="0" fontAlgn="base">
              <a:buNone/>
            </a:pPr>
            <a:r>
              <a:rPr lang="pl-PL" dirty="0" smtClean="0"/>
              <a:t>3. </a:t>
            </a:r>
            <a:r>
              <a:rPr lang="en-US" dirty="0" smtClean="0"/>
              <a:t>The </a:t>
            </a:r>
            <a:r>
              <a:rPr lang="en-US" dirty="0"/>
              <a:t>greenhouse effect.</a:t>
            </a:r>
          </a:p>
          <a:p>
            <a:pPr marL="0" indent="0" fontAlgn="base">
              <a:buNone/>
            </a:pPr>
            <a:r>
              <a:rPr lang="pl-PL" dirty="0" smtClean="0"/>
              <a:t>4. </a:t>
            </a:r>
            <a:r>
              <a:rPr lang="en-US" dirty="0" smtClean="0"/>
              <a:t>Why </a:t>
            </a:r>
            <a:r>
              <a:rPr lang="en-US" dirty="0"/>
              <a:t>we are using fossil fuel.</a:t>
            </a:r>
          </a:p>
          <a:p>
            <a:pPr marL="0" indent="0" fontAlgn="base">
              <a:buNone/>
            </a:pPr>
            <a:r>
              <a:rPr lang="pl-PL" dirty="0" smtClean="0"/>
              <a:t>5. </a:t>
            </a:r>
            <a:r>
              <a:rPr lang="en-US" dirty="0" smtClean="0"/>
              <a:t>Climate </a:t>
            </a:r>
            <a:r>
              <a:rPr lang="en-US" dirty="0"/>
              <a:t>change as a complex, environment, politic, and social issue.</a:t>
            </a:r>
          </a:p>
          <a:p>
            <a:pPr marL="0" indent="0" fontAlgn="base">
              <a:buNone/>
            </a:pPr>
            <a:r>
              <a:rPr lang="pl-PL" dirty="0" smtClean="0"/>
              <a:t>6. </a:t>
            </a:r>
            <a:r>
              <a:rPr lang="en-US" dirty="0" smtClean="0"/>
              <a:t>The effects of climate change in the environment (biodiversity</a:t>
            </a:r>
            <a:r>
              <a:rPr lang="en-US" dirty="0"/>
              <a:t>, oceans, food and water supplies, and weather extreme patterns)</a:t>
            </a:r>
          </a:p>
          <a:p>
            <a:pPr marL="0" indent="0" fontAlgn="base">
              <a:buNone/>
            </a:pPr>
            <a:r>
              <a:rPr lang="pl-PL" dirty="0" smtClean="0"/>
              <a:t>7. </a:t>
            </a:r>
            <a:r>
              <a:rPr lang="en-US" dirty="0" smtClean="0"/>
              <a:t>Why </a:t>
            </a:r>
            <a:r>
              <a:rPr lang="en-US" dirty="0"/>
              <a:t>the Paris agreement is so important?</a:t>
            </a:r>
          </a:p>
          <a:p>
            <a:pPr marL="0" indent="0" fontAlgn="base">
              <a:buNone/>
            </a:pPr>
            <a:r>
              <a:rPr lang="pl-PL" dirty="0" smtClean="0"/>
              <a:t>8. </a:t>
            </a:r>
            <a:r>
              <a:rPr lang="en-US" dirty="0" smtClean="0"/>
              <a:t>It’s </a:t>
            </a:r>
            <a:r>
              <a:rPr lang="en-US" dirty="0"/>
              <a:t>time to take an action!</a:t>
            </a:r>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4931" y="577559"/>
            <a:ext cx="2697162" cy="2693421"/>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04493">
            <a:off x="2960308" y="147082"/>
            <a:ext cx="1322540" cy="1322540"/>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2039">
            <a:off x="7209734" y="222618"/>
            <a:ext cx="555910" cy="555910"/>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09333">
            <a:off x="11043458" y="2307625"/>
            <a:ext cx="1051939" cy="1051939"/>
          </a:xfrm>
          <a:prstGeom prst="rect">
            <a:avLst/>
          </a:prstGeom>
        </p:spPr>
      </p:pic>
      <p:pic>
        <p:nvPicPr>
          <p:cNvPr id="8" name="Obraz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10114">
            <a:off x="432582" y="333502"/>
            <a:ext cx="811236" cy="669751"/>
          </a:xfrm>
          <a:prstGeom prst="rect">
            <a:avLst/>
          </a:prstGeom>
        </p:spPr>
      </p:pic>
      <p:pic>
        <p:nvPicPr>
          <p:cNvPr id="9" name="Obraz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2999" y="5691525"/>
            <a:ext cx="4377267" cy="962332"/>
          </a:xfrm>
          <a:prstGeom prst="rect">
            <a:avLst/>
          </a:prstGeom>
        </p:spPr>
      </p:pic>
      <p:pic>
        <p:nvPicPr>
          <p:cNvPr id="10" name="Obraz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067" y="5691525"/>
            <a:ext cx="2910378" cy="1039221"/>
          </a:xfrm>
          <a:prstGeom prst="rect">
            <a:avLst/>
          </a:prstGeom>
        </p:spPr>
      </p:pic>
    </p:spTree>
    <p:extLst>
      <p:ext uri="{BB962C8B-B14F-4D97-AF65-F5344CB8AC3E}">
        <p14:creationId xmlns:p14="http://schemas.microsoft.com/office/powerpoint/2010/main" val="2873576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a:solidFill>
                  <a:schemeClr val="accent6">
                    <a:lumMod val="75000"/>
                  </a:schemeClr>
                </a:solidFill>
              </a:rPr>
              <a:t>Weather</a:t>
            </a:r>
            <a:r>
              <a:rPr lang="pl-PL" b="1" dirty="0">
                <a:solidFill>
                  <a:schemeClr val="accent6">
                    <a:lumMod val="75000"/>
                  </a:schemeClr>
                </a:solidFill>
              </a:rPr>
              <a:t> </a:t>
            </a:r>
            <a:r>
              <a:rPr lang="pl-PL" b="1" dirty="0" err="1">
                <a:solidFill>
                  <a:schemeClr val="accent6">
                    <a:lumMod val="75000"/>
                  </a:schemeClr>
                </a:solidFill>
              </a:rPr>
              <a:t>extreme</a:t>
            </a:r>
            <a:r>
              <a:rPr lang="pl-PL" b="1" dirty="0">
                <a:solidFill>
                  <a:schemeClr val="accent6">
                    <a:lumMod val="75000"/>
                  </a:schemeClr>
                </a:solidFill>
              </a:rPr>
              <a:t> </a:t>
            </a:r>
            <a:r>
              <a:rPr lang="pl-PL" b="1" dirty="0" err="1" smtClean="0">
                <a:solidFill>
                  <a:schemeClr val="accent6">
                    <a:lumMod val="75000"/>
                  </a:schemeClr>
                </a:solidFill>
              </a:rPr>
              <a:t>events</a:t>
            </a:r>
            <a:endParaRPr lang="pl-PL" b="1" dirty="0">
              <a:solidFill>
                <a:schemeClr val="accent6">
                  <a:lumMod val="75000"/>
                </a:schemeClr>
              </a:solidFill>
            </a:endParaRPr>
          </a:p>
        </p:txBody>
      </p:sp>
      <p:sp>
        <p:nvSpPr>
          <p:cNvPr id="4" name="Symbol zastępczy zawartości 3"/>
          <p:cNvSpPr>
            <a:spLocks noGrp="1"/>
          </p:cNvSpPr>
          <p:nvPr>
            <p:ph sz="half" idx="2"/>
          </p:nvPr>
        </p:nvSpPr>
        <p:spPr>
          <a:xfrm>
            <a:off x="6217919" y="1526810"/>
            <a:ext cx="5503025" cy="4351338"/>
          </a:xfrm>
        </p:spPr>
        <p:txBody>
          <a:bodyPr>
            <a:normAutofit fontScale="85000" lnSpcReduction="10000"/>
          </a:bodyPr>
          <a:lstStyle/>
          <a:p>
            <a:pPr marL="0" indent="0">
              <a:buNone/>
            </a:pPr>
            <a:r>
              <a:rPr lang="en-US" sz="2400" dirty="0"/>
              <a:t>The results of current climate change everybody can observe outside our own houses. The extreme weather events like big storms, floods, droughts or massive winds are more frequent now. Those events prove that the climate that we have known is in a transition now, you probably have heard some stories from your grandparents about huge pile of snow during winter. We don’t need scientific evidence anymore, we can see it in our own eyes. </a:t>
            </a:r>
            <a:endParaRPr lang="pl-PL" sz="2400" dirty="0" smtClean="0"/>
          </a:p>
          <a:p>
            <a:pPr marL="0" indent="0">
              <a:buNone/>
            </a:pPr>
            <a:endParaRPr lang="pl-PL" sz="2400" dirty="0"/>
          </a:p>
          <a:p>
            <a:pPr marL="0" indent="0">
              <a:buNone/>
            </a:pPr>
            <a:r>
              <a:rPr lang="en-US" sz="2400" dirty="0" smtClean="0"/>
              <a:t>In </a:t>
            </a:r>
            <a:r>
              <a:rPr lang="en-US" sz="2400" dirty="0"/>
              <a:t>Poland we are facing the Constance drought, especially in highly industrial areas in the center of the country</a:t>
            </a:r>
            <a:r>
              <a:rPr lang="en-US" sz="2400" dirty="0" smtClean="0"/>
              <a:t>.</a:t>
            </a:r>
            <a:r>
              <a:rPr lang="pl-PL" sz="2400" dirty="0" smtClean="0"/>
              <a:t> The spring </a:t>
            </a:r>
            <a:r>
              <a:rPr lang="pl-PL" sz="2400" dirty="0" err="1" smtClean="0"/>
              <a:t>is</a:t>
            </a:r>
            <a:r>
              <a:rPr lang="pl-PL" sz="2400" dirty="0" smtClean="0"/>
              <a:t> </a:t>
            </a:r>
            <a:r>
              <a:rPr lang="pl-PL" sz="2400" dirty="0" err="1" smtClean="0"/>
              <a:t>earlier</a:t>
            </a:r>
            <a:r>
              <a:rPr lang="pl-PL" sz="2400" dirty="0" smtClean="0"/>
              <a:t>. And </a:t>
            </a:r>
            <a:r>
              <a:rPr lang="pl-PL" sz="2400" dirty="0" err="1" smtClean="0"/>
              <a:t>during</a:t>
            </a:r>
            <a:r>
              <a:rPr lang="pl-PL" sz="2400" dirty="0" smtClean="0"/>
              <a:t> </a:t>
            </a:r>
            <a:r>
              <a:rPr lang="pl-PL" sz="2400" dirty="0" err="1" smtClean="0"/>
              <a:t>summers</a:t>
            </a:r>
            <a:r>
              <a:rPr lang="pl-PL" sz="2400" dirty="0" smtClean="0"/>
              <a:t> we </a:t>
            </a:r>
            <a:r>
              <a:rPr lang="pl-PL" sz="2400" dirty="0" err="1" smtClean="0"/>
              <a:t>have</a:t>
            </a:r>
            <a:r>
              <a:rPr lang="pl-PL" sz="2400" dirty="0" smtClean="0"/>
              <a:t> </a:t>
            </a:r>
            <a:r>
              <a:rPr lang="pl-PL" sz="2400" dirty="0" err="1" smtClean="0"/>
              <a:t>really</a:t>
            </a:r>
            <a:r>
              <a:rPr lang="pl-PL" sz="2400" dirty="0" smtClean="0"/>
              <a:t> heavy </a:t>
            </a:r>
            <a:r>
              <a:rPr lang="pl-PL" sz="2400" dirty="0" err="1" smtClean="0"/>
              <a:t>rains</a:t>
            </a:r>
            <a:r>
              <a:rPr lang="pl-PL" sz="2400" dirty="0"/>
              <a:t>.</a:t>
            </a:r>
            <a:r>
              <a:rPr lang="pl-PL" sz="2400" dirty="0" smtClean="0"/>
              <a:t> </a:t>
            </a:r>
            <a:r>
              <a:rPr lang="pl-PL" sz="2400" dirty="0" err="1" smtClean="0">
                <a:solidFill>
                  <a:schemeClr val="accent6">
                    <a:lumMod val="75000"/>
                  </a:schemeClr>
                </a:solidFill>
              </a:rPr>
              <a:t>Maybe</a:t>
            </a:r>
            <a:r>
              <a:rPr lang="pl-PL" sz="2400" dirty="0" smtClean="0">
                <a:solidFill>
                  <a:schemeClr val="accent6">
                    <a:lumMod val="75000"/>
                  </a:schemeClr>
                </a:solidFill>
              </a:rPr>
              <a:t> </a:t>
            </a:r>
            <a:r>
              <a:rPr lang="pl-PL" sz="2400" dirty="0" err="1" smtClean="0">
                <a:solidFill>
                  <a:schemeClr val="accent6">
                    <a:lumMod val="75000"/>
                  </a:schemeClr>
                </a:solidFill>
              </a:rPr>
              <a:t>you</a:t>
            </a:r>
            <a:r>
              <a:rPr lang="pl-PL" sz="2400" dirty="0" smtClean="0">
                <a:solidFill>
                  <a:schemeClr val="accent6">
                    <a:lumMod val="75000"/>
                  </a:schemeClr>
                </a:solidFill>
              </a:rPr>
              <a:t> </a:t>
            </a:r>
            <a:r>
              <a:rPr lang="pl-PL" sz="2400" dirty="0" err="1" smtClean="0">
                <a:solidFill>
                  <a:schemeClr val="accent6">
                    <a:lumMod val="75000"/>
                  </a:schemeClr>
                </a:solidFill>
              </a:rPr>
              <a:t>have</a:t>
            </a:r>
            <a:r>
              <a:rPr lang="pl-PL" sz="2400" dirty="0" smtClean="0">
                <a:solidFill>
                  <a:schemeClr val="accent6">
                    <a:lumMod val="75000"/>
                  </a:schemeClr>
                </a:solidFill>
              </a:rPr>
              <a:t> </a:t>
            </a:r>
            <a:r>
              <a:rPr lang="pl-PL" sz="2400" dirty="0" err="1" smtClean="0">
                <a:solidFill>
                  <a:schemeClr val="accent6">
                    <a:lumMod val="75000"/>
                  </a:schemeClr>
                </a:solidFill>
              </a:rPr>
              <a:t>some</a:t>
            </a:r>
            <a:r>
              <a:rPr lang="pl-PL" sz="2400" dirty="0" smtClean="0">
                <a:solidFill>
                  <a:schemeClr val="accent6">
                    <a:lumMod val="75000"/>
                  </a:schemeClr>
                </a:solidFill>
              </a:rPr>
              <a:t> </a:t>
            </a:r>
            <a:r>
              <a:rPr lang="en-US" sz="2400" dirty="0" smtClean="0">
                <a:solidFill>
                  <a:schemeClr val="accent6">
                    <a:lumMod val="75000"/>
                  </a:schemeClr>
                </a:solidFill>
              </a:rPr>
              <a:t>example</a:t>
            </a:r>
            <a:r>
              <a:rPr lang="pl-PL" sz="2400" dirty="0" smtClean="0">
                <a:solidFill>
                  <a:schemeClr val="accent6">
                    <a:lumMod val="75000"/>
                  </a:schemeClr>
                </a:solidFill>
              </a:rPr>
              <a:t>s</a:t>
            </a:r>
            <a:r>
              <a:rPr lang="en-US" sz="2400" dirty="0" smtClean="0">
                <a:solidFill>
                  <a:schemeClr val="accent6">
                    <a:lumMod val="75000"/>
                  </a:schemeClr>
                </a:solidFill>
              </a:rPr>
              <a:t> </a:t>
            </a:r>
            <a:r>
              <a:rPr lang="en-US" sz="2400" dirty="0">
                <a:solidFill>
                  <a:schemeClr val="accent6">
                    <a:lumMod val="75000"/>
                  </a:schemeClr>
                </a:solidFill>
              </a:rPr>
              <a:t>of extreme weather event from your country</a:t>
            </a:r>
            <a:r>
              <a:rPr lang="en-US" sz="2400" dirty="0"/>
              <a:t>?</a:t>
            </a:r>
            <a:endParaRPr lang="pl-PL" sz="2400" dirty="0"/>
          </a:p>
        </p:txBody>
      </p:sp>
      <p:pic>
        <p:nvPicPr>
          <p:cNvPr id="6146" name="Picture 2" descr="https://lh3.googleusercontent.com/02D3E_vsx8FBIV9ywnwj_QuTFVhar1EFD7Li6rIeDTnpOa1T-N6VWVMi77ClXz_LmM-Zy7N_R3DLM55dXmz_vq7aoBakIfI6a5Mqe_MlkZsIYrGJk_-A2rrhOXAwutfaE7m1yY8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0080" y="1690688"/>
            <a:ext cx="5379720" cy="402358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699" y="5938751"/>
            <a:ext cx="4181301" cy="919249"/>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818" y="6002384"/>
            <a:ext cx="2425793" cy="866188"/>
          </a:xfrm>
          <a:prstGeom prst="rect">
            <a:avLst/>
          </a:prstGeom>
        </p:spPr>
      </p:pic>
      <p:sp>
        <p:nvSpPr>
          <p:cNvPr id="3" name="pole tekstowe 2"/>
          <p:cNvSpPr txBox="1"/>
          <p:nvPr/>
        </p:nvSpPr>
        <p:spPr>
          <a:xfrm>
            <a:off x="314404" y="180459"/>
            <a:ext cx="2568460" cy="369332"/>
          </a:xfrm>
          <a:prstGeom prst="rect">
            <a:avLst/>
          </a:prstGeom>
          <a:noFill/>
        </p:spPr>
        <p:txBody>
          <a:bodyPr wrap="none" rtlCol="0">
            <a:spAutoFit/>
          </a:bodyPr>
          <a:lstStyle/>
          <a:p>
            <a:r>
              <a:rPr lang="pl-PL" dirty="0" err="1" smtClean="0"/>
              <a:t>Climate</a:t>
            </a:r>
            <a:r>
              <a:rPr lang="pl-PL" dirty="0" smtClean="0"/>
              <a:t> </a:t>
            </a:r>
            <a:r>
              <a:rPr lang="pl-PL" dirty="0" err="1" smtClean="0"/>
              <a:t>change</a:t>
            </a:r>
            <a:r>
              <a:rPr lang="pl-PL" dirty="0" smtClean="0"/>
              <a:t> </a:t>
            </a:r>
            <a:r>
              <a:rPr lang="pl-PL" dirty="0" err="1"/>
              <a:t>a</a:t>
            </a:r>
            <a:r>
              <a:rPr lang="pl-PL" dirty="0" err="1" smtClean="0"/>
              <a:t>ffect</a:t>
            </a:r>
            <a:r>
              <a:rPr lang="pl-PL" dirty="0" smtClean="0"/>
              <a:t> on:</a:t>
            </a:r>
            <a:endParaRPr lang="pl-PL" dirty="0"/>
          </a:p>
        </p:txBody>
      </p:sp>
    </p:spTree>
    <p:extLst>
      <p:ext uri="{BB962C8B-B14F-4D97-AF65-F5344CB8AC3E}">
        <p14:creationId xmlns:p14="http://schemas.microsoft.com/office/powerpoint/2010/main" val="3063450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838200" y="1210483"/>
            <a:ext cx="5181600" cy="4351338"/>
          </a:xfrm>
        </p:spPr>
        <p:txBody>
          <a:bodyPr>
            <a:normAutofit fontScale="85000" lnSpcReduction="20000"/>
          </a:bodyPr>
          <a:lstStyle/>
          <a:p>
            <a:pPr marL="0" indent="0">
              <a:buNone/>
            </a:pPr>
            <a:r>
              <a:rPr lang="en-US" dirty="0"/>
              <a:t>We were observing </a:t>
            </a:r>
            <a:r>
              <a:rPr lang="en-US" b="1" dirty="0">
                <a:solidFill>
                  <a:schemeClr val="accent6">
                    <a:lumMod val="75000"/>
                  </a:schemeClr>
                </a:solidFill>
              </a:rPr>
              <a:t>massive forest fires in Amazonia and Australia</a:t>
            </a:r>
            <a:r>
              <a:rPr lang="en-US" dirty="0"/>
              <a:t> in recent years. It is also a consequence of climate change, and it was predicted many years ago by the scientist. </a:t>
            </a:r>
            <a:r>
              <a:rPr lang="pl-PL" dirty="0" smtClean="0"/>
              <a:t/>
            </a:r>
            <a:br>
              <a:rPr lang="pl-PL" dirty="0" smtClean="0"/>
            </a:br>
            <a:r>
              <a:rPr lang="pl-PL" dirty="0" smtClean="0"/>
              <a:t/>
            </a:r>
            <a:br>
              <a:rPr lang="pl-PL" dirty="0" smtClean="0"/>
            </a:br>
            <a:r>
              <a:rPr lang="en-US" dirty="0" smtClean="0"/>
              <a:t>Nowadays </a:t>
            </a:r>
            <a:r>
              <a:rPr lang="en-US" dirty="0"/>
              <a:t>they also have some predictions for the future, </a:t>
            </a:r>
            <a:r>
              <a:rPr lang="pl-PL" dirty="0" smtClean="0"/>
              <a:t>for </a:t>
            </a:r>
            <a:r>
              <a:rPr lang="pl-PL" dirty="0" err="1" smtClean="0"/>
              <a:t>example</a:t>
            </a:r>
            <a:r>
              <a:rPr lang="pl-PL" dirty="0" smtClean="0"/>
              <a:t> </a:t>
            </a:r>
            <a:r>
              <a:rPr lang="en-US" b="1" dirty="0" smtClean="0">
                <a:solidFill>
                  <a:schemeClr val="accent6">
                    <a:lumMod val="75000"/>
                  </a:schemeClr>
                </a:solidFill>
              </a:rPr>
              <a:t>we </a:t>
            </a:r>
            <a:r>
              <a:rPr lang="en-US" b="1" dirty="0">
                <a:solidFill>
                  <a:schemeClr val="accent6">
                    <a:lumMod val="75000"/>
                  </a:schemeClr>
                </a:solidFill>
              </a:rPr>
              <a:t>need to keep a global temperature rise to well below 2 degrees Celsius</a:t>
            </a:r>
            <a:r>
              <a:rPr lang="en-US" dirty="0"/>
              <a:t>. </a:t>
            </a:r>
            <a:r>
              <a:rPr lang="en-US" b="1" dirty="0">
                <a:solidFill>
                  <a:schemeClr val="accent6">
                    <a:lumMod val="75000"/>
                  </a:schemeClr>
                </a:solidFill>
              </a:rPr>
              <a:t>In 2015 during the Climate conference in Paris, 195 countries reached a global agreement to control greenhouse gas emissions to prevent catastrophic consequences of global warming. </a:t>
            </a:r>
            <a:r>
              <a:rPr lang="en-US" b="1" dirty="0" smtClean="0">
                <a:solidFill>
                  <a:schemeClr val="accent6">
                    <a:lumMod val="75000"/>
                  </a:schemeClr>
                </a:solidFill>
              </a:rPr>
              <a:t/>
            </a:r>
            <a:br>
              <a:rPr lang="en-US" b="1" dirty="0" smtClean="0">
                <a:solidFill>
                  <a:schemeClr val="accent6">
                    <a:lumMod val="75000"/>
                  </a:schemeClr>
                </a:solidFill>
              </a:rPr>
            </a:br>
            <a:endParaRPr lang="pl-PL" b="1" dirty="0">
              <a:solidFill>
                <a:schemeClr val="accent6">
                  <a:lumMod val="75000"/>
                </a:schemeClr>
              </a:solidFill>
            </a:endParaRPr>
          </a:p>
        </p:txBody>
      </p:sp>
      <p:pic>
        <p:nvPicPr>
          <p:cNvPr id="7170" name="Picture 2" descr="https://lh4.googleusercontent.com/HpVZzHgLvxdMIkRztBAzhWADpat-HSKySZHU4BFoG31vIf6S-ri73HN9wHCjIk60IaoyleZgdR9hNWL9NzVRMCutCUuE5wd7nd-y_83Mp9Y66hd2RWOuEWtrcEp1AMfgjZSBaYJ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03709" y="761899"/>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10748"/>
            <a:ext cx="2932869" cy="1047252"/>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077" y="5885411"/>
            <a:ext cx="4423923" cy="972589"/>
          </a:xfrm>
          <a:prstGeom prst="rect">
            <a:avLst/>
          </a:prstGeom>
        </p:spPr>
      </p:pic>
    </p:spTree>
    <p:extLst>
      <p:ext uri="{BB962C8B-B14F-4D97-AF65-F5344CB8AC3E}">
        <p14:creationId xmlns:p14="http://schemas.microsoft.com/office/powerpoint/2010/main" val="668366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6">
                    <a:lumMod val="75000"/>
                  </a:schemeClr>
                </a:solidFill>
              </a:rPr>
              <a:t>Paris </a:t>
            </a:r>
            <a:r>
              <a:rPr lang="pl-PL" b="1" dirty="0" err="1" smtClean="0">
                <a:solidFill>
                  <a:schemeClr val="accent6">
                    <a:lumMod val="75000"/>
                  </a:schemeClr>
                </a:solidFill>
              </a:rPr>
              <a:t>agreement</a:t>
            </a:r>
            <a:endParaRPr lang="pl-PL" b="1" dirty="0">
              <a:solidFill>
                <a:schemeClr val="accent6">
                  <a:lumMod val="75000"/>
                </a:schemeClr>
              </a:solidFill>
            </a:endParaRPr>
          </a:p>
        </p:txBody>
      </p:sp>
      <p:sp>
        <p:nvSpPr>
          <p:cNvPr id="5" name="Symbol zastępczy zawartości 4"/>
          <p:cNvSpPr>
            <a:spLocks noGrp="1"/>
          </p:cNvSpPr>
          <p:nvPr>
            <p:ph idx="1"/>
          </p:nvPr>
        </p:nvSpPr>
        <p:spPr/>
        <p:txBody>
          <a:bodyPr/>
          <a:lstStyle/>
          <a:p>
            <a:pPr marL="0" indent="0">
              <a:buNone/>
            </a:pPr>
            <a:r>
              <a:rPr lang="en-US" dirty="0"/>
              <a:t>Why this limit is so important? Because if we cross the line the effects of rising the temperature </a:t>
            </a:r>
            <a:r>
              <a:rPr lang="en-US" b="1" dirty="0">
                <a:solidFill>
                  <a:schemeClr val="accent6">
                    <a:lumMod val="75000"/>
                  </a:schemeClr>
                </a:solidFill>
              </a:rPr>
              <a:t>will be continuing even if we will stop the greenhouse gas emissions</a:t>
            </a:r>
            <a:r>
              <a:rPr lang="en-US" dirty="0"/>
              <a:t>. Then we will reach the tipping points which means that very moment we will lose the ability to stop further domino effect of constant temperature rising. After some time some plants, and animals (including humans) won't be able to live on this planet anymore. </a:t>
            </a:r>
            <a:endParaRPr lang="en-US" dirty="0" smtClean="0">
              <a:effectLst/>
            </a:endParaRPr>
          </a:p>
          <a:p>
            <a:endParaRPr lang="pl-PL"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5437" y="5849655"/>
            <a:ext cx="4586563" cy="1008345"/>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63784"/>
            <a:ext cx="3344449" cy="1194216"/>
          </a:xfrm>
          <a:prstGeom prst="rect">
            <a:avLst/>
          </a:prstGeom>
        </p:spPr>
      </p:pic>
    </p:spTree>
    <p:extLst>
      <p:ext uri="{BB962C8B-B14F-4D97-AF65-F5344CB8AC3E}">
        <p14:creationId xmlns:p14="http://schemas.microsoft.com/office/powerpoint/2010/main" val="1764518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b="1" dirty="0" smtClean="0">
                <a:solidFill>
                  <a:schemeClr val="accent6">
                    <a:lumMod val="75000"/>
                  </a:schemeClr>
                </a:solidFill>
              </a:rPr>
              <a:t>It’s time to take</a:t>
            </a:r>
            <a:r>
              <a:rPr lang="pl-PL" b="1" dirty="0" smtClean="0">
                <a:solidFill>
                  <a:schemeClr val="accent6">
                    <a:lumMod val="75000"/>
                  </a:schemeClr>
                </a:solidFill>
              </a:rPr>
              <a:t> </a:t>
            </a:r>
            <a:r>
              <a:rPr lang="en-US" b="1" dirty="0" smtClean="0">
                <a:solidFill>
                  <a:schemeClr val="accent6">
                    <a:lumMod val="75000"/>
                  </a:schemeClr>
                </a:solidFill>
              </a:rPr>
              <a:t>action!</a:t>
            </a:r>
            <a:endParaRPr lang="pl-PL" b="1" dirty="0">
              <a:solidFill>
                <a:schemeClr val="accent6">
                  <a:lumMod val="75000"/>
                </a:schemeClr>
              </a:solidFill>
            </a:endParaRPr>
          </a:p>
        </p:txBody>
      </p:sp>
      <p:sp>
        <p:nvSpPr>
          <p:cNvPr id="3" name="Symbol zastępczy zawartości 2"/>
          <p:cNvSpPr>
            <a:spLocks noGrp="1"/>
          </p:cNvSpPr>
          <p:nvPr>
            <p:ph idx="1"/>
          </p:nvPr>
        </p:nvSpPr>
        <p:spPr>
          <a:xfrm>
            <a:off x="838200" y="1627732"/>
            <a:ext cx="10515600" cy="4351338"/>
          </a:xfrm>
        </p:spPr>
        <p:txBody>
          <a:bodyPr>
            <a:normAutofit fontScale="92500" lnSpcReduction="10000"/>
          </a:bodyPr>
          <a:lstStyle/>
          <a:p>
            <a:pPr marL="0" indent="0">
              <a:buNone/>
            </a:pPr>
            <a:r>
              <a:rPr lang="en-US" dirty="0"/>
              <a:t>And this is the last moment for us to take any action. We can’t still wait for the next great invention that saves us without getting out of our sofa. It’s a global, hard work to do right now. The first thing that we can do is to spread the news, which you are already doing by listen to this webinar and I’m really glad that you are interested in this subject. </a:t>
            </a:r>
            <a:endParaRPr lang="en-US" dirty="0" smtClean="0">
              <a:effectLst/>
            </a:endParaRPr>
          </a:p>
          <a:p>
            <a:pPr marL="0" indent="0">
              <a:buNone/>
            </a:pPr>
            <a:r>
              <a:rPr lang="en-US" dirty="0" smtClean="0"/>
              <a:t/>
            </a:r>
            <a:br>
              <a:rPr lang="en-US" dirty="0" smtClean="0"/>
            </a:br>
            <a:r>
              <a:rPr lang="en-US" b="1" dirty="0">
                <a:solidFill>
                  <a:schemeClr val="accent6">
                    <a:lumMod val="75000"/>
                  </a:schemeClr>
                </a:solidFill>
              </a:rPr>
              <a:t>What else you can do</a:t>
            </a:r>
            <a:r>
              <a:rPr lang="en-US" dirty="0"/>
              <a:t>? There are some big actions that need to happen on governmental levels like switching the sources of energy to the clean, renewable ones. As citizens, we have the capability to change what our governments are doing. Remember that you have a right to vote during elections but you also vote with your wallet. Support eco-friendly companies with your money. </a:t>
            </a:r>
            <a:endParaRPr lang="en-US" dirty="0" smtClean="0">
              <a:effectLst/>
            </a:endParaRPr>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27192"/>
            <a:ext cx="3166872" cy="1130808"/>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093" y="5979070"/>
            <a:ext cx="3997908" cy="878930"/>
          </a:xfrm>
          <a:prstGeom prst="rect">
            <a:avLst/>
          </a:prstGeom>
        </p:spPr>
      </p:pic>
    </p:spTree>
    <p:extLst>
      <p:ext uri="{BB962C8B-B14F-4D97-AF65-F5344CB8AC3E}">
        <p14:creationId xmlns:p14="http://schemas.microsoft.com/office/powerpoint/2010/main" val="3598541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smtClean="0">
                <a:solidFill>
                  <a:schemeClr val="accent6">
                    <a:lumMod val="75000"/>
                  </a:schemeClr>
                </a:solidFill>
              </a:rPr>
              <a:t>An</a:t>
            </a:r>
            <a:r>
              <a:rPr lang="pl-PL" b="1" dirty="0" smtClean="0">
                <a:solidFill>
                  <a:schemeClr val="accent6">
                    <a:lumMod val="75000"/>
                  </a:schemeClr>
                </a:solidFill>
              </a:rPr>
              <a:t> </a:t>
            </a:r>
            <a:r>
              <a:rPr lang="pl-PL" b="1" dirty="0" err="1" smtClean="0">
                <a:solidFill>
                  <a:schemeClr val="accent6">
                    <a:lumMod val="75000"/>
                  </a:schemeClr>
                </a:solidFill>
              </a:rPr>
              <a:t>environmental</a:t>
            </a:r>
            <a:r>
              <a:rPr lang="pl-PL" b="1" dirty="0" smtClean="0">
                <a:solidFill>
                  <a:schemeClr val="accent6">
                    <a:lumMod val="75000"/>
                  </a:schemeClr>
                </a:solidFill>
              </a:rPr>
              <a:t> </a:t>
            </a:r>
            <a:r>
              <a:rPr lang="pl-PL" b="1" dirty="0" err="1" smtClean="0">
                <a:solidFill>
                  <a:schemeClr val="accent6">
                    <a:lumMod val="75000"/>
                  </a:schemeClr>
                </a:solidFill>
              </a:rPr>
              <a:t>organisations</a:t>
            </a:r>
            <a:r>
              <a:rPr lang="pl-PL" b="1" dirty="0" smtClean="0">
                <a:solidFill>
                  <a:schemeClr val="accent6">
                    <a:lumMod val="75000"/>
                  </a:schemeClr>
                </a:solidFill>
              </a:rPr>
              <a:t> </a:t>
            </a:r>
            <a:endParaRPr lang="pl-PL" b="1" dirty="0">
              <a:solidFill>
                <a:schemeClr val="accent6">
                  <a:lumMod val="75000"/>
                </a:schemeClr>
              </a:solidFill>
            </a:endParaRPr>
          </a:p>
        </p:txBody>
      </p:sp>
      <p:sp>
        <p:nvSpPr>
          <p:cNvPr id="3" name="Symbol zastępczy zawartości 2"/>
          <p:cNvSpPr>
            <a:spLocks noGrp="1"/>
          </p:cNvSpPr>
          <p:nvPr>
            <p:ph sz="half" idx="1"/>
          </p:nvPr>
        </p:nvSpPr>
        <p:spPr>
          <a:xfrm>
            <a:off x="838200" y="1371513"/>
            <a:ext cx="5287027" cy="4637805"/>
          </a:xfrm>
        </p:spPr>
        <p:txBody>
          <a:bodyPr>
            <a:normAutofit lnSpcReduction="10000"/>
          </a:bodyPr>
          <a:lstStyle/>
          <a:p>
            <a:pPr marL="0" indent="0">
              <a:buNone/>
            </a:pPr>
            <a:r>
              <a:rPr lang="pl-PL" sz="2400" dirty="0" smtClean="0"/>
              <a:t>Everyone of </a:t>
            </a:r>
            <a:r>
              <a:rPr lang="pl-PL" sz="2400" dirty="0" err="1" smtClean="0"/>
              <a:t>you</a:t>
            </a:r>
            <a:r>
              <a:rPr lang="pl-PL" sz="2400" dirty="0" smtClean="0"/>
              <a:t> </a:t>
            </a:r>
            <a:r>
              <a:rPr lang="pl-PL" sz="2400" dirty="0" err="1" smtClean="0"/>
              <a:t>can</a:t>
            </a:r>
            <a:r>
              <a:rPr lang="pl-PL" sz="2400" dirty="0" smtClean="0"/>
              <a:t> </a:t>
            </a:r>
            <a:r>
              <a:rPr lang="pl-PL" sz="2400" dirty="0" err="1" smtClean="0"/>
              <a:t>join</a:t>
            </a:r>
            <a:r>
              <a:rPr lang="pl-PL" sz="2400" dirty="0" smtClean="0"/>
              <a:t> </a:t>
            </a:r>
            <a:r>
              <a:rPr lang="pl-PL" sz="2400" dirty="0" err="1" smtClean="0"/>
              <a:t>an</a:t>
            </a:r>
            <a:r>
              <a:rPr lang="pl-PL" sz="2400" dirty="0" smtClean="0"/>
              <a:t> </a:t>
            </a:r>
            <a:r>
              <a:rPr lang="pl-PL" sz="2400" dirty="0" err="1" smtClean="0"/>
              <a:t>enviromental</a:t>
            </a:r>
            <a:r>
              <a:rPr lang="pl-PL" sz="2400" dirty="0" smtClean="0"/>
              <a:t> </a:t>
            </a:r>
            <a:r>
              <a:rPr lang="pl-PL" sz="2400" dirty="0" err="1" smtClean="0"/>
              <a:t>orgnisation</a:t>
            </a:r>
            <a:r>
              <a:rPr lang="pl-PL" sz="2400" dirty="0"/>
              <a:t> </a:t>
            </a:r>
            <a:r>
              <a:rPr lang="pl-PL" sz="2400" dirty="0" err="1" smtClean="0"/>
              <a:t>or</a:t>
            </a:r>
            <a:r>
              <a:rPr lang="pl-PL" sz="2400" dirty="0" smtClean="0"/>
              <a:t> be a part of </a:t>
            </a:r>
            <a:r>
              <a:rPr lang="pl-PL" sz="2400" dirty="0" err="1" smtClean="0"/>
              <a:t>some</a:t>
            </a:r>
            <a:r>
              <a:rPr lang="pl-PL" sz="2400" dirty="0" smtClean="0"/>
              <a:t> </a:t>
            </a:r>
            <a:r>
              <a:rPr lang="pl-PL" sz="2400" dirty="0" err="1" smtClean="0"/>
              <a:t>eco-friendly</a:t>
            </a:r>
            <a:r>
              <a:rPr lang="pl-PL" sz="2400" dirty="0" smtClean="0"/>
              <a:t> </a:t>
            </a:r>
            <a:r>
              <a:rPr lang="pl-PL" sz="2400" dirty="0" err="1" smtClean="0"/>
              <a:t>movement</a:t>
            </a:r>
            <a:r>
              <a:rPr lang="pl-PL" sz="2400" dirty="0" smtClean="0"/>
              <a:t>. </a:t>
            </a:r>
            <a:r>
              <a:rPr lang="pl-PL" sz="2400" dirty="0" err="1" smtClean="0"/>
              <a:t>There</a:t>
            </a:r>
            <a:r>
              <a:rPr lang="pl-PL" sz="2400" dirty="0" smtClean="0"/>
              <a:t> </a:t>
            </a:r>
            <a:r>
              <a:rPr lang="pl-PL" sz="2400" dirty="0" err="1" smtClean="0"/>
              <a:t>are</a:t>
            </a:r>
            <a:r>
              <a:rPr lang="pl-PL" sz="2400" dirty="0" smtClean="0"/>
              <a:t> </a:t>
            </a:r>
            <a:r>
              <a:rPr lang="pl-PL" sz="2400" dirty="0" err="1" smtClean="0"/>
              <a:t>plenty</a:t>
            </a:r>
            <a:r>
              <a:rPr lang="pl-PL" sz="2400" dirty="0" smtClean="0"/>
              <a:t> of </a:t>
            </a:r>
            <a:r>
              <a:rPr lang="pl-PL" sz="2400" dirty="0" err="1" smtClean="0"/>
              <a:t>them</a:t>
            </a:r>
            <a:r>
              <a:rPr lang="pl-PL" sz="2400" dirty="0" smtClean="0"/>
              <a:t> </a:t>
            </a:r>
            <a:r>
              <a:rPr lang="pl-PL" sz="2400" dirty="0" err="1" smtClean="0"/>
              <a:t>around</a:t>
            </a:r>
            <a:r>
              <a:rPr lang="pl-PL" sz="2400" dirty="0" smtClean="0"/>
              <a:t> the </a:t>
            </a:r>
            <a:r>
              <a:rPr lang="pl-PL" sz="2400" dirty="0" err="1" smtClean="0"/>
              <a:t>world</a:t>
            </a:r>
            <a:r>
              <a:rPr lang="pl-PL" sz="2400" dirty="0" smtClean="0"/>
              <a:t>. </a:t>
            </a:r>
            <a:r>
              <a:rPr lang="pl-PL" sz="2400" dirty="0" err="1" smtClean="0"/>
              <a:t>It’s</a:t>
            </a:r>
            <a:r>
              <a:rPr lang="pl-PL" sz="2400" dirty="0" smtClean="0"/>
              <a:t> </a:t>
            </a:r>
            <a:r>
              <a:rPr lang="pl-PL" sz="2400" dirty="0" err="1" smtClean="0"/>
              <a:t>always</a:t>
            </a:r>
            <a:r>
              <a:rPr lang="pl-PL" sz="2400" dirty="0" smtClean="0"/>
              <a:t> </a:t>
            </a:r>
            <a:r>
              <a:rPr lang="pl-PL" sz="2400" dirty="0" err="1" smtClean="0"/>
              <a:t>better</a:t>
            </a:r>
            <a:r>
              <a:rPr lang="pl-PL" sz="2400" dirty="0" smtClean="0"/>
              <a:t> to </a:t>
            </a:r>
            <a:r>
              <a:rPr lang="pl-PL" sz="2400" dirty="0" err="1" smtClean="0"/>
              <a:t>act</a:t>
            </a:r>
            <a:r>
              <a:rPr lang="pl-PL" sz="2400" dirty="0" smtClean="0"/>
              <a:t> with </a:t>
            </a:r>
            <a:r>
              <a:rPr lang="pl-PL" sz="2400" dirty="0" err="1" smtClean="0"/>
              <a:t>somebody</a:t>
            </a:r>
            <a:r>
              <a:rPr lang="pl-PL" sz="2400" dirty="0" smtClean="0"/>
              <a:t> by </a:t>
            </a:r>
            <a:r>
              <a:rPr lang="pl-PL" sz="2400" dirty="0" err="1" smtClean="0"/>
              <a:t>your</a:t>
            </a:r>
            <a:r>
              <a:rPr lang="pl-PL" sz="2400" dirty="0" smtClean="0"/>
              <a:t> </a:t>
            </a:r>
            <a:r>
              <a:rPr lang="pl-PL" sz="2400" dirty="0" err="1" smtClean="0"/>
              <a:t>side</a:t>
            </a:r>
            <a:r>
              <a:rPr lang="pl-PL" sz="2400" dirty="0" smtClean="0"/>
              <a:t>. </a:t>
            </a:r>
            <a:br>
              <a:rPr lang="pl-PL" sz="2400" dirty="0" smtClean="0"/>
            </a:br>
            <a:endParaRPr lang="pl-PL" sz="2400" dirty="0" smtClean="0"/>
          </a:p>
          <a:p>
            <a:pPr marL="0" indent="0">
              <a:buNone/>
            </a:pPr>
            <a:r>
              <a:rPr lang="pl-PL" sz="2400" dirty="0"/>
              <a:t>Also </a:t>
            </a:r>
            <a:r>
              <a:rPr lang="pl-PL" sz="2400" dirty="0" err="1"/>
              <a:t>there</a:t>
            </a:r>
            <a:r>
              <a:rPr lang="pl-PL" sz="2400" dirty="0"/>
              <a:t> </a:t>
            </a:r>
            <a:r>
              <a:rPr lang="pl-PL" sz="2400" dirty="0" err="1"/>
              <a:t>is</a:t>
            </a:r>
            <a:r>
              <a:rPr lang="pl-PL" sz="2400" dirty="0"/>
              <a:t> </a:t>
            </a:r>
            <a:r>
              <a:rPr lang="pl-PL" sz="2400" dirty="0" err="1"/>
              <a:t>plenty</a:t>
            </a:r>
            <a:r>
              <a:rPr lang="pl-PL" sz="2400" dirty="0"/>
              <a:t> of </a:t>
            </a:r>
            <a:r>
              <a:rPr lang="pl-PL" sz="2400" dirty="0" err="1"/>
              <a:t>activist</a:t>
            </a:r>
            <a:r>
              <a:rPr lang="pl-PL" sz="2400" dirty="0"/>
              <a:t> </a:t>
            </a:r>
            <a:r>
              <a:rPr lang="pl-PL" sz="2400" dirty="0" err="1"/>
              <a:t>actions</a:t>
            </a:r>
            <a:r>
              <a:rPr lang="pl-PL" sz="2400" dirty="0"/>
              <a:t>. </a:t>
            </a:r>
            <a:r>
              <a:rPr lang="pl-PL" sz="2400" dirty="0" err="1" smtClean="0"/>
              <a:t>Like</a:t>
            </a:r>
            <a:r>
              <a:rPr lang="pl-PL" sz="2400" dirty="0" smtClean="0"/>
              <a:t> </a:t>
            </a:r>
            <a:r>
              <a:rPr lang="pl-PL" sz="2400" dirty="0" err="1" smtClean="0"/>
              <a:t>peaceful</a:t>
            </a:r>
            <a:r>
              <a:rPr lang="pl-PL" sz="2400" dirty="0" smtClean="0"/>
              <a:t> </a:t>
            </a:r>
            <a:r>
              <a:rPr lang="pl-PL" sz="2400" dirty="0" err="1" smtClean="0"/>
              <a:t>protests</a:t>
            </a:r>
            <a:r>
              <a:rPr lang="pl-PL" sz="2400" dirty="0" smtClean="0"/>
              <a:t>, </a:t>
            </a:r>
            <a:r>
              <a:rPr lang="pl-PL" sz="2400" dirty="0" err="1" smtClean="0"/>
              <a:t>marches</a:t>
            </a:r>
            <a:r>
              <a:rPr lang="pl-PL" sz="2400" dirty="0" smtClean="0"/>
              <a:t>, </a:t>
            </a:r>
            <a:r>
              <a:rPr lang="pl-PL" sz="2400" dirty="0" err="1" smtClean="0"/>
              <a:t>petitions</a:t>
            </a:r>
            <a:r>
              <a:rPr lang="pl-PL" sz="2400" dirty="0" smtClean="0"/>
              <a:t> </a:t>
            </a:r>
            <a:r>
              <a:rPr lang="pl-PL" sz="2400" dirty="0" err="1" smtClean="0"/>
              <a:t>or</a:t>
            </a:r>
            <a:r>
              <a:rPr lang="pl-PL" sz="2400" dirty="0" smtClean="0"/>
              <a:t> public </a:t>
            </a:r>
            <a:r>
              <a:rPr lang="pl-PL" sz="2400" dirty="0" err="1" smtClean="0"/>
              <a:t>performences</a:t>
            </a:r>
            <a:r>
              <a:rPr lang="pl-PL" sz="2400" dirty="0" smtClean="0"/>
              <a:t>. You </a:t>
            </a:r>
            <a:r>
              <a:rPr lang="pl-PL" sz="2400" dirty="0" err="1" smtClean="0"/>
              <a:t>can</a:t>
            </a:r>
            <a:r>
              <a:rPr lang="pl-PL" sz="2400" dirty="0" smtClean="0"/>
              <a:t> </a:t>
            </a:r>
            <a:r>
              <a:rPr lang="pl-PL" sz="2400" dirty="0" err="1" smtClean="0"/>
              <a:t>also</a:t>
            </a:r>
            <a:r>
              <a:rPr lang="pl-PL" sz="2400" dirty="0" smtClean="0"/>
              <a:t> </a:t>
            </a:r>
            <a:r>
              <a:rPr lang="pl-PL" sz="2400" dirty="0" err="1" smtClean="0"/>
              <a:t>create</a:t>
            </a:r>
            <a:r>
              <a:rPr lang="pl-PL" sz="2400" dirty="0" smtClean="0"/>
              <a:t> a </a:t>
            </a:r>
            <a:r>
              <a:rPr lang="pl-PL" sz="2400" dirty="0" err="1" smtClean="0"/>
              <a:t>cooperative</a:t>
            </a:r>
            <a:r>
              <a:rPr lang="pl-PL" sz="2400" dirty="0" smtClean="0"/>
              <a:t> </a:t>
            </a:r>
            <a:r>
              <a:rPr lang="pl-PL" sz="2400" dirty="0" err="1" smtClean="0"/>
              <a:t>or</a:t>
            </a:r>
            <a:r>
              <a:rPr lang="pl-PL" sz="2400" dirty="0" smtClean="0"/>
              <a:t> </a:t>
            </a:r>
            <a:r>
              <a:rPr lang="pl-PL" sz="2400" dirty="0" err="1" smtClean="0"/>
              <a:t>community</a:t>
            </a:r>
            <a:r>
              <a:rPr lang="pl-PL" sz="2400" dirty="0" smtClean="0"/>
              <a:t> to suport </a:t>
            </a:r>
            <a:r>
              <a:rPr lang="pl-PL" sz="2400" dirty="0" err="1" smtClean="0"/>
              <a:t>each</a:t>
            </a:r>
            <a:r>
              <a:rPr lang="pl-PL" sz="2400" dirty="0" smtClean="0"/>
              <a:t> </a:t>
            </a:r>
            <a:r>
              <a:rPr lang="pl-PL" sz="2400" dirty="0" err="1" smtClean="0"/>
              <a:t>others</a:t>
            </a:r>
            <a:r>
              <a:rPr lang="pl-PL" sz="2400" dirty="0" smtClean="0"/>
              <a:t>. For </a:t>
            </a:r>
            <a:r>
              <a:rPr lang="pl-PL" sz="2400" dirty="0" err="1" smtClean="0"/>
              <a:t>more</a:t>
            </a:r>
            <a:r>
              <a:rPr lang="pl-PL" sz="2400" dirty="0" smtClean="0"/>
              <a:t> </a:t>
            </a:r>
            <a:r>
              <a:rPr lang="pl-PL" sz="2400" dirty="0" err="1" smtClean="0"/>
              <a:t>brave</a:t>
            </a:r>
            <a:r>
              <a:rPr lang="pl-PL" sz="2400" dirty="0" smtClean="0"/>
              <a:t> </a:t>
            </a:r>
            <a:r>
              <a:rPr lang="pl-PL" sz="2400" dirty="0" err="1" smtClean="0"/>
              <a:t>ones</a:t>
            </a:r>
            <a:r>
              <a:rPr lang="pl-PL" sz="2400" dirty="0" smtClean="0"/>
              <a:t> </a:t>
            </a:r>
            <a:r>
              <a:rPr lang="pl-PL" sz="2400" dirty="0" err="1" smtClean="0"/>
              <a:t>there</a:t>
            </a:r>
            <a:r>
              <a:rPr lang="pl-PL" sz="2400" dirty="0" smtClean="0"/>
              <a:t> </a:t>
            </a:r>
            <a:r>
              <a:rPr lang="pl-PL" sz="2400" dirty="0" err="1" smtClean="0"/>
              <a:t>are</a:t>
            </a:r>
            <a:r>
              <a:rPr lang="pl-PL" sz="2400" dirty="0" smtClean="0"/>
              <a:t> </a:t>
            </a:r>
            <a:r>
              <a:rPr lang="pl-PL" sz="2400" dirty="0" err="1" smtClean="0"/>
              <a:t>strikes</a:t>
            </a:r>
            <a:r>
              <a:rPr lang="pl-PL" sz="2400" dirty="0" smtClean="0"/>
              <a:t>, </a:t>
            </a:r>
            <a:r>
              <a:rPr lang="pl-PL" sz="2400" dirty="0" err="1" smtClean="0"/>
              <a:t>consumer</a:t>
            </a:r>
            <a:r>
              <a:rPr lang="pl-PL" sz="2400" dirty="0" smtClean="0"/>
              <a:t> </a:t>
            </a:r>
            <a:r>
              <a:rPr lang="pl-PL" sz="2400" dirty="0" err="1" smtClean="0"/>
              <a:t>boycotts</a:t>
            </a:r>
            <a:r>
              <a:rPr lang="pl-PL" sz="2400" dirty="0" smtClean="0"/>
              <a:t> </a:t>
            </a:r>
            <a:r>
              <a:rPr lang="pl-PL" sz="2400" dirty="0" err="1" smtClean="0"/>
              <a:t>or</a:t>
            </a:r>
            <a:r>
              <a:rPr lang="pl-PL" sz="2400" dirty="0" smtClean="0"/>
              <a:t> </a:t>
            </a:r>
            <a:r>
              <a:rPr lang="pl-PL" sz="2400" dirty="0" err="1" smtClean="0"/>
              <a:t>civil</a:t>
            </a:r>
            <a:r>
              <a:rPr lang="pl-PL" sz="2400" dirty="0" smtClean="0"/>
              <a:t> </a:t>
            </a:r>
            <a:r>
              <a:rPr lang="pl-PL" sz="2400" dirty="0" err="1" smtClean="0"/>
              <a:t>disobedience</a:t>
            </a:r>
            <a:r>
              <a:rPr lang="pl-PL" sz="2400" dirty="0" smtClean="0"/>
              <a:t>.</a:t>
            </a:r>
            <a:br>
              <a:rPr lang="pl-PL" sz="2400" dirty="0" smtClean="0"/>
            </a:br>
            <a:endParaRPr lang="pl-PL" sz="2400" dirty="0"/>
          </a:p>
        </p:txBody>
      </p:sp>
      <p:sp>
        <p:nvSpPr>
          <p:cNvPr id="4" name="Symbol zastępczy zawartości 3"/>
          <p:cNvSpPr>
            <a:spLocks noGrp="1"/>
          </p:cNvSpPr>
          <p:nvPr>
            <p:ph sz="half" idx="2"/>
          </p:nvPr>
        </p:nvSpPr>
        <p:spPr>
          <a:xfrm>
            <a:off x="6338170" y="1537526"/>
            <a:ext cx="5436296" cy="4124238"/>
          </a:xfrm>
        </p:spPr>
        <p:txBody>
          <a:bodyPr>
            <a:normAutofit lnSpcReduction="10000"/>
          </a:bodyPr>
          <a:lstStyle/>
          <a:p>
            <a:pPr marL="0" indent="0">
              <a:buNone/>
            </a:pPr>
            <a:r>
              <a:rPr lang="pl-PL" sz="2400" dirty="0" smtClean="0"/>
              <a:t> You </a:t>
            </a:r>
            <a:r>
              <a:rPr lang="pl-PL" sz="2400" dirty="0" err="1"/>
              <a:t>can</a:t>
            </a:r>
            <a:r>
              <a:rPr lang="pl-PL" sz="2400" dirty="0"/>
              <a:t> </a:t>
            </a:r>
            <a:r>
              <a:rPr lang="pl-PL" sz="2400" dirty="0" err="1"/>
              <a:t>easly</a:t>
            </a:r>
            <a:r>
              <a:rPr lang="pl-PL" sz="2400" dirty="0"/>
              <a:t> </a:t>
            </a:r>
            <a:r>
              <a:rPr lang="pl-PL" sz="2400" dirty="0" err="1"/>
              <a:t>find</a:t>
            </a:r>
            <a:r>
              <a:rPr lang="pl-PL" sz="2400" dirty="0"/>
              <a:t> </a:t>
            </a:r>
            <a:r>
              <a:rPr lang="pl-PL" sz="2400" dirty="0" err="1"/>
              <a:t>something</a:t>
            </a:r>
            <a:r>
              <a:rPr lang="pl-PL" sz="2400" dirty="0"/>
              <a:t> </a:t>
            </a:r>
            <a:r>
              <a:rPr lang="pl-PL" sz="2400" dirty="0" err="1"/>
              <a:t>that</a:t>
            </a:r>
            <a:r>
              <a:rPr lang="pl-PL" sz="2400" dirty="0"/>
              <a:t> </a:t>
            </a:r>
            <a:r>
              <a:rPr lang="pl-PL" sz="2400" dirty="0" err="1"/>
              <a:t>fits</a:t>
            </a:r>
            <a:r>
              <a:rPr lang="pl-PL" sz="2400" dirty="0"/>
              <a:t> </a:t>
            </a:r>
            <a:r>
              <a:rPr lang="pl-PL" sz="2400" dirty="0" err="1"/>
              <a:t>you</a:t>
            </a:r>
            <a:r>
              <a:rPr lang="pl-PL" sz="2400" dirty="0"/>
              <a:t> and </a:t>
            </a:r>
            <a:r>
              <a:rPr lang="pl-PL" sz="2400" dirty="0" err="1"/>
              <a:t>use</a:t>
            </a:r>
            <a:r>
              <a:rPr lang="pl-PL" sz="2400" dirty="0"/>
              <a:t> </a:t>
            </a:r>
            <a:r>
              <a:rPr lang="pl-PL" sz="2400" dirty="0" err="1"/>
              <a:t>your</a:t>
            </a:r>
            <a:r>
              <a:rPr lang="pl-PL" sz="2400" dirty="0"/>
              <a:t> </a:t>
            </a:r>
            <a:r>
              <a:rPr lang="pl-PL" sz="2400" dirty="0" err="1"/>
              <a:t>skills</a:t>
            </a:r>
            <a:r>
              <a:rPr lang="pl-PL" sz="2400" dirty="0"/>
              <a:t> to save </a:t>
            </a:r>
            <a:r>
              <a:rPr lang="pl-PL" sz="2400" dirty="0" err="1"/>
              <a:t>our</a:t>
            </a:r>
            <a:r>
              <a:rPr lang="pl-PL" sz="2400" dirty="0"/>
              <a:t> </a:t>
            </a:r>
            <a:r>
              <a:rPr lang="pl-PL" sz="2400" dirty="0" err="1"/>
              <a:t>world</a:t>
            </a:r>
            <a:r>
              <a:rPr lang="pl-PL" sz="2400" dirty="0"/>
              <a:t>. </a:t>
            </a:r>
            <a:r>
              <a:rPr lang="pl-PL" sz="2400" dirty="0" smtClean="0"/>
              <a:t>In </a:t>
            </a:r>
            <a:r>
              <a:rPr lang="pl-PL" sz="2400" dirty="0" err="1" smtClean="0"/>
              <a:t>every</a:t>
            </a:r>
            <a:r>
              <a:rPr lang="pl-PL" sz="2400" dirty="0" smtClean="0"/>
              <a:t> </a:t>
            </a:r>
            <a:r>
              <a:rPr lang="pl-PL" sz="2400" dirty="0" err="1" smtClean="0"/>
              <a:t>organisation</a:t>
            </a:r>
            <a:r>
              <a:rPr lang="pl-PL" sz="2400" dirty="0" smtClean="0"/>
              <a:t> </a:t>
            </a:r>
            <a:r>
              <a:rPr lang="pl-PL" sz="2400" dirty="0" err="1" smtClean="0"/>
              <a:t>there</a:t>
            </a:r>
            <a:r>
              <a:rPr lang="pl-PL" sz="2400" dirty="0" smtClean="0"/>
              <a:t> </a:t>
            </a:r>
            <a:r>
              <a:rPr lang="pl-PL" sz="2400" dirty="0" err="1" smtClean="0"/>
              <a:t>are</a:t>
            </a:r>
            <a:r>
              <a:rPr lang="pl-PL" sz="2400" dirty="0" smtClean="0"/>
              <a:t> </a:t>
            </a:r>
            <a:r>
              <a:rPr lang="pl-PL" sz="2400" dirty="0" err="1" smtClean="0"/>
              <a:t>many</a:t>
            </a:r>
            <a:r>
              <a:rPr lang="pl-PL" sz="2400" dirty="0" smtClean="0"/>
              <a:t> </a:t>
            </a:r>
            <a:r>
              <a:rPr lang="pl-PL" sz="2400" dirty="0" err="1" smtClean="0"/>
              <a:t>things</a:t>
            </a:r>
            <a:r>
              <a:rPr lang="pl-PL" sz="2400" dirty="0" smtClean="0"/>
              <a:t> to do</a:t>
            </a:r>
            <a:endParaRPr lang="pl-PL" sz="2400" dirty="0"/>
          </a:p>
          <a:p>
            <a:pPr marL="0" indent="0">
              <a:buNone/>
            </a:pPr>
            <a:endParaRPr lang="pl-PL" sz="2400" dirty="0"/>
          </a:p>
          <a:p>
            <a:pPr marL="0" indent="0">
              <a:buNone/>
            </a:pPr>
            <a:r>
              <a:rPr lang="pl-PL" sz="2400" dirty="0" smtClean="0"/>
              <a:t>You </a:t>
            </a:r>
            <a:r>
              <a:rPr lang="pl-PL" sz="2400" dirty="0" err="1" smtClean="0"/>
              <a:t>can</a:t>
            </a:r>
            <a:r>
              <a:rPr lang="pl-PL" sz="2400" dirty="0" smtClean="0"/>
              <a:t>: </a:t>
            </a:r>
            <a:r>
              <a:rPr lang="pl-PL" sz="2400" dirty="0" err="1" smtClean="0"/>
              <a:t>write</a:t>
            </a:r>
            <a:r>
              <a:rPr lang="pl-PL" sz="2400" dirty="0" smtClean="0"/>
              <a:t> the </a:t>
            </a:r>
            <a:r>
              <a:rPr lang="pl-PL" sz="2400" dirty="0" err="1" smtClean="0"/>
              <a:t>articles</a:t>
            </a:r>
            <a:r>
              <a:rPr lang="pl-PL" sz="2400" dirty="0" smtClean="0"/>
              <a:t>, </a:t>
            </a:r>
            <a:r>
              <a:rPr lang="pl-PL" sz="2400" dirty="0" err="1" smtClean="0"/>
              <a:t>take</a:t>
            </a:r>
            <a:r>
              <a:rPr lang="pl-PL" sz="2400" dirty="0" smtClean="0"/>
              <a:t> a </a:t>
            </a:r>
            <a:r>
              <a:rPr lang="pl-PL" sz="2400" dirty="0" err="1" smtClean="0"/>
              <a:t>pictures</a:t>
            </a:r>
            <a:r>
              <a:rPr lang="pl-PL" sz="2400" dirty="0" smtClean="0"/>
              <a:t>, </a:t>
            </a:r>
            <a:r>
              <a:rPr lang="pl-PL" sz="2400" dirty="0" err="1" smtClean="0"/>
              <a:t>make</a:t>
            </a:r>
            <a:r>
              <a:rPr lang="pl-PL" sz="2400" dirty="0" smtClean="0"/>
              <a:t> the </a:t>
            </a:r>
            <a:r>
              <a:rPr lang="pl-PL" sz="2400" dirty="0" err="1" smtClean="0"/>
              <a:t>interviews</a:t>
            </a:r>
            <a:r>
              <a:rPr lang="pl-PL" sz="2400" dirty="0" smtClean="0"/>
              <a:t>, </a:t>
            </a:r>
            <a:r>
              <a:rPr lang="pl-PL" sz="2400" dirty="0" err="1" smtClean="0"/>
              <a:t>lead</a:t>
            </a:r>
            <a:r>
              <a:rPr lang="pl-PL" sz="2400" dirty="0" smtClean="0"/>
              <a:t> the </a:t>
            </a:r>
            <a:r>
              <a:rPr lang="pl-PL" sz="2400" dirty="0" err="1" smtClean="0"/>
              <a:t>workshops</a:t>
            </a:r>
            <a:r>
              <a:rPr lang="pl-PL" sz="2400" dirty="0" smtClean="0"/>
              <a:t> </a:t>
            </a:r>
            <a:r>
              <a:rPr lang="pl-PL" sz="2400" dirty="0" err="1" smtClean="0"/>
              <a:t>or</a:t>
            </a:r>
            <a:r>
              <a:rPr lang="pl-PL" sz="2400" dirty="0" smtClean="0"/>
              <a:t> </a:t>
            </a:r>
            <a:r>
              <a:rPr lang="pl-PL" sz="2400" dirty="0" err="1" smtClean="0"/>
              <a:t>webinars</a:t>
            </a:r>
            <a:r>
              <a:rPr lang="pl-PL" sz="2400" dirty="0" smtClean="0"/>
              <a:t>, </a:t>
            </a:r>
            <a:r>
              <a:rPr lang="pl-PL" sz="2400" dirty="0" err="1" smtClean="0"/>
              <a:t>prepare</a:t>
            </a:r>
            <a:r>
              <a:rPr lang="pl-PL" sz="2400" dirty="0" smtClean="0"/>
              <a:t> the </a:t>
            </a:r>
            <a:r>
              <a:rPr lang="pl-PL" sz="2400" dirty="0" err="1" smtClean="0"/>
              <a:t>broshures</a:t>
            </a:r>
            <a:r>
              <a:rPr lang="pl-PL" sz="2400" dirty="0" smtClean="0"/>
              <a:t> </a:t>
            </a:r>
            <a:r>
              <a:rPr lang="pl-PL" sz="2400" dirty="0" err="1" smtClean="0"/>
              <a:t>or</a:t>
            </a:r>
            <a:r>
              <a:rPr lang="pl-PL" sz="2400" dirty="0" smtClean="0"/>
              <a:t> </a:t>
            </a:r>
            <a:r>
              <a:rPr lang="pl-PL" sz="2400" dirty="0" err="1" smtClean="0"/>
              <a:t>websites</a:t>
            </a:r>
            <a:r>
              <a:rPr lang="pl-PL" sz="2400" dirty="0" smtClean="0"/>
              <a:t>, </a:t>
            </a:r>
            <a:r>
              <a:rPr lang="pl-PL" sz="2400" dirty="0" err="1" smtClean="0"/>
              <a:t>organise</a:t>
            </a:r>
            <a:r>
              <a:rPr lang="pl-PL" sz="2400" dirty="0" smtClean="0"/>
              <a:t> </a:t>
            </a:r>
            <a:r>
              <a:rPr lang="pl-PL" sz="2400" dirty="0" err="1" smtClean="0"/>
              <a:t>an</a:t>
            </a:r>
            <a:r>
              <a:rPr lang="pl-PL" sz="2400" dirty="0" smtClean="0"/>
              <a:t> event </a:t>
            </a:r>
            <a:r>
              <a:rPr lang="pl-PL" sz="2400" dirty="0" err="1" smtClean="0"/>
              <a:t>or</a:t>
            </a:r>
            <a:r>
              <a:rPr lang="pl-PL" sz="2400" dirty="0" smtClean="0"/>
              <a:t> protest, </a:t>
            </a:r>
            <a:r>
              <a:rPr lang="pl-PL" sz="2400" dirty="0" err="1" smtClean="0"/>
              <a:t>give</a:t>
            </a:r>
            <a:r>
              <a:rPr lang="pl-PL" sz="2400" dirty="0" smtClean="0"/>
              <a:t> a </a:t>
            </a:r>
            <a:r>
              <a:rPr lang="pl-PL" sz="2400" dirty="0" err="1" smtClean="0"/>
              <a:t>hand</a:t>
            </a:r>
            <a:r>
              <a:rPr lang="pl-PL" sz="2400" dirty="0" smtClean="0"/>
              <a:t> in </a:t>
            </a:r>
            <a:r>
              <a:rPr lang="pl-PL" sz="2400" dirty="0" err="1" smtClean="0"/>
              <a:t>social</a:t>
            </a:r>
            <a:r>
              <a:rPr lang="pl-PL" sz="2400" dirty="0" smtClean="0"/>
              <a:t> media. </a:t>
            </a:r>
          </a:p>
          <a:p>
            <a:pPr marL="0" indent="0">
              <a:buNone/>
            </a:pPr>
            <a:endParaRPr lang="pl-PL" sz="2400" dirty="0"/>
          </a:p>
          <a:p>
            <a:pPr marL="0" indent="0">
              <a:buNone/>
            </a:pPr>
            <a:r>
              <a:rPr lang="pl-PL" sz="2400" b="1" dirty="0" err="1" smtClean="0">
                <a:solidFill>
                  <a:schemeClr val="accent6">
                    <a:lumMod val="75000"/>
                  </a:schemeClr>
                </a:solidFill>
              </a:rPr>
              <a:t>What</a:t>
            </a:r>
            <a:r>
              <a:rPr lang="pl-PL" sz="2400" b="1" dirty="0" smtClean="0">
                <a:solidFill>
                  <a:schemeClr val="accent6">
                    <a:lumMod val="75000"/>
                  </a:schemeClr>
                </a:solidFill>
              </a:rPr>
              <a:t> </a:t>
            </a:r>
            <a:r>
              <a:rPr lang="pl-PL" sz="2400" b="1" dirty="0" err="1" smtClean="0">
                <a:solidFill>
                  <a:schemeClr val="accent6">
                    <a:lumMod val="75000"/>
                  </a:schemeClr>
                </a:solidFill>
              </a:rPr>
              <a:t>else</a:t>
            </a:r>
            <a:r>
              <a:rPr lang="pl-PL" sz="2400" b="1" dirty="0" smtClean="0">
                <a:solidFill>
                  <a:schemeClr val="accent6">
                    <a:lumMod val="75000"/>
                  </a:schemeClr>
                </a:solidFill>
              </a:rPr>
              <a:t>? </a:t>
            </a:r>
            <a:r>
              <a:rPr lang="pl-PL" sz="2400" b="1" dirty="0" err="1" smtClean="0">
                <a:solidFill>
                  <a:schemeClr val="accent6">
                    <a:lumMod val="75000"/>
                  </a:schemeClr>
                </a:solidFill>
              </a:rPr>
              <a:t>It’s</a:t>
            </a:r>
            <a:r>
              <a:rPr lang="pl-PL" sz="2400" b="1" dirty="0" smtClean="0">
                <a:solidFill>
                  <a:schemeClr val="accent6">
                    <a:lumMod val="75000"/>
                  </a:schemeClr>
                </a:solidFill>
              </a:rPr>
              <a:t> </a:t>
            </a:r>
            <a:r>
              <a:rPr lang="pl-PL" sz="2400" b="1" dirty="0" err="1" smtClean="0">
                <a:solidFill>
                  <a:schemeClr val="accent6">
                    <a:lumMod val="75000"/>
                  </a:schemeClr>
                </a:solidFill>
              </a:rPr>
              <a:t>up</a:t>
            </a:r>
            <a:r>
              <a:rPr lang="pl-PL" sz="2400" b="1" dirty="0" smtClean="0">
                <a:solidFill>
                  <a:schemeClr val="accent6">
                    <a:lumMod val="75000"/>
                  </a:schemeClr>
                </a:solidFill>
              </a:rPr>
              <a:t> to </a:t>
            </a:r>
            <a:r>
              <a:rPr lang="pl-PL" sz="2400" b="1" dirty="0" err="1" smtClean="0">
                <a:solidFill>
                  <a:schemeClr val="accent6">
                    <a:lumMod val="75000"/>
                  </a:schemeClr>
                </a:solidFill>
              </a:rPr>
              <a:t>you</a:t>
            </a:r>
            <a:r>
              <a:rPr lang="pl-PL" sz="2400" b="1" dirty="0" smtClean="0">
                <a:solidFill>
                  <a:schemeClr val="accent6">
                    <a:lumMod val="75000"/>
                  </a:schemeClr>
                </a:solidFill>
              </a:rPr>
              <a:t> </a:t>
            </a:r>
            <a:r>
              <a:rPr lang="pl-PL" sz="2400" dirty="0" smtClean="0">
                <a:sym typeface="Wingdings" panose="05000000000000000000" pitchFamily="2" charset="2"/>
              </a:rPr>
              <a:t></a:t>
            </a:r>
            <a:endParaRPr lang="pl-PL" sz="2400"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8" y="5855760"/>
            <a:ext cx="2806811" cy="100224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1680" y="6009318"/>
            <a:ext cx="3860320" cy="848682"/>
          </a:xfrm>
          <a:prstGeom prst="rect">
            <a:avLst/>
          </a:prstGeom>
        </p:spPr>
      </p:pic>
    </p:spTree>
    <p:extLst>
      <p:ext uri="{BB962C8B-B14F-4D97-AF65-F5344CB8AC3E}">
        <p14:creationId xmlns:p14="http://schemas.microsoft.com/office/powerpoint/2010/main" val="3956313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tekstu 11"/>
          <p:cNvSpPr>
            <a:spLocks noGrp="1"/>
          </p:cNvSpPr>
          <p:nvPr>
            <p:ph type="body" idx="1"/>
          </p:nvPr>
        </p:nvSpPr>
        <p:spPr>
          <a:xfrm>
            <a:off x="0" y="0"/>
            <a:ext cx="5157787" cy="823912"/>
          </a:xfrm>
        </p:spPr>
        <p:txBody>
          <a:bodyPr/>
          <a:lstStyle/>
          <a:p>
            <a:pPr algn="ctr"/>
            <a:r>
              <a:rPr lang="pl-PL" dirty="0">
                <a:solidFill>
                  <a:schemeClr val="accent6">
                    <a:lumMod val="75000"/>
                  </a:schemeClr>
                </a:solidFill>
              </a:rPr>
              <a:t>Extinction </a:t>
            </a:r>
            <a:r>
              <a:rPr lang="pl-PL" dirty="0" err="1">
                <a:solidFill>
                  <a:schemeClr val="accent6">
                    <a:lumMod val="75000"/>
                  </a:schemeClr>
                </a:solidFill>
              </a:rPr>
              <a:t>rebbelion</a:t>
            </a:r>
            <a:r>
              <a:rPr lang="pl-PL" dirty="0">
                <a:solidFill>
                  <a:schemeClr val="accent6">
                    <a:lumMod val="75000"/>
                  </a:schemeClr>
                </a:solidFill>
              </a:rPr>
              <a:t> </a:t>
            </a:r>
            <a:endParaRPr lang="pl-PL" dirty="0"/>
          </a:p>
        </p:txBody>
      </p:sp>
      <p:pic>
        <p:nvPicPr>
          <p:cNvPr id="8" name="Symbol zastępczy zawartości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0714" y="1102080"/>
            <a:ext cx="4216650" cy="2805989"/>
          </a:xfrm>
        </p:spPr>
      </p:pic>
      <p:sp>
        <p:nvSpPr>
          <p:cNvPr id="13" name="Symbol zastępczy tekstu 12"/>
          <p:cNvSpPr>
            <a:spLocks noGrp="1"/>
          </p:cNvSpPr>
          <p:nvPr>
            <p:ph type="body" sz="quarter" idx="3"/>
          </p:nvPr>
        </p:nvSpPr>
        <p:spPr>
          <a:xfrm>
            <a:off x="6172200" y="0"/>
            <a:ext cx="5183188" cy="823912"/>
          </a:xfrm>
        </p:spPr>
        <p:txBody>
          <a:bodyPr/>
          <a:lstStyle/>
          <a:p>
            <a:r>
              <a:rPr lang="en-US" dirty="0">
                <a:solidFill>
                  <a:schemeClr val="accent6">
                    <a:lumMod val="75000"/>
                  </a:schemeClr>
                </a:solidFill>
              </a:rPr>
              <a:t>The World Wide Fund for Nature </a:t>
            </a:r>
            <a:endParaRPr lang="pl-PL" dirty="0">
              <a:solidFill>
                <a:schemeClr val="accent6">
                  <a:lumMod val="75000"/>
                </a:schemeClr>
              </a:solidFill>
            </a:endParaRPr>
          </a:p>
        </p:txBody>
      </p:sp>
      <p:pic>
        <p:nvPicPr>
          <p:cNvPr id="15" name="Symbol zastępczy zawartości 1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910469" y="3284356"/>
            <a:ext cx="1400567" cy="1803761"/>
          </a:xfrm>
        </p:spPr>
      </p:pic>
      <p:sp>
        <p:nvSpPr>
          <p:cNvPr id="9" name="pole tekstowe 8"/>
          <p:cNvSpPr txBox="1"/>
          <p:nvPr/>
        </p:nvSpPr>
        <p:spPr>
          <a:xfrm>
            <a:off x="530714" y="4186237"/>
            <a:ext cx="4216650" cy="1938992"/>
          </a:xfrm>
          <a:prstGeom prst="rect">
            <a:avLst/>
          </a:prstGeom>
          <a:noFill/>
        </p:spPr>
        <p:txBody>
          <a:bodyPr wrap="square" rtlCol="0">
            <a:spAutoFit/>
          </a:bodyPr>
          <a:lstStyle/>
          <a:p>
            <a:r>
              <a:rPr lang="pl-PL" sz="2000" dirty="0" smtClean="0"/>
              <a:t>They </a:t>
            </a:r>
            <a:r>
              <a:rPr lang="pl-PL" sz="2000" dirty="0" err="1" smtClean="0"/>
              <a:t>achive</a:t>
            </a:r>
            <a:r>
              <a:rPr lang="pl-PL" sz="2000" dirty="0" smtClean="0"/>
              <a:t> </a:t>
            </a:r>
            <a:r>
              <a:rPr lang="pl-PL" sz="2000" dirty="0" err="1" smtClean="0"/>
              <a:t>their</a:t>
            </a:r>
            <a:r>
              <a:rPr lang="pl-PL" sz="2000" dirty="0" smtClean="0"/>
              <a:t> </a:t>
            </a:r>
            <a:r>
              <a:rPr lang="en-US" sz="2000" dirty="0" smtClean="0"/>
              <a:t>aim </a:t>
            </a:r>
            <a:r>
              <a:rPr lang="pl-PL" sz="2000" dirty="0" smtClean="0"/>
              <a:t>by </a:t>
            </a:r>
            <a:r>
              <a:rPr lang="en-US" sz="2000" dirty="0" smtClean="0"/>
              <a:t>using</a:t>
            </a:r>
            <a:r>
              <a:rPr lang="pl-PL" sz="2000" dirty="0" smtClean="0"/>
              <a:t> </a:t>
            </a:r>
            <a:r>
              <a:rPr lang="pl-PL" sz="2000" dirty="0" err="1" smtClean="0"/>
              <a:t>nonviolent</a:t>
            </a:r>
            <a:r>
              <a:rPr lang="pl-PL" sz="2000" dirty="0" smtClean="0"/>
              <a:t> </a:t>
            </a:r>
            <a:r>
              <a:rPr lang="pl-PL" sz="2000" dirty="0" err="1" smtClean="0"/>
              <a:t>civil</a:t>
            </a:r>
            <a:r>
              <a:rPr lang="pl-PL" sz="2000" dirty="0" smtClean="0"/>
              <a:t> </a:t>
            </a:r>
            <a:r>
              <a:rPr lang="pl-PL" sz="2000" dirty="0" err="1" smtClean="0"/>
              <a:t>disobedience</a:t>
            </a:r>
            <a:r>
              <a:rPr lang="pl-PL" sz="2000" dirty="0" smtClean="0"/>
              <a:t>, </a:t>
            </a:r>
            <a:r>
              <a:rPr lang="pl-PL" sz="2000" dirty="0" err="1" smtClean="0"/>
              <a:t>boycotts</a:t>
            </a:r>
            <a:r>
              <a:rPr lang="pl-PL" sz="2000" dirty="0" smtClean="0"/>
              <a:t>, </a:t>
            </a:r>
            <a:r>
              <a:rPr lang="pl-PL" sz="2000" dirty="0" err="1" smtClean="0"/>
              <a:t>strikes</a:t>
            </a:r>
            <a:r>
              <a:rPr lang="pl-PL" sz="2000" dirty="0" smtClean="0"/>
              <a:t> and public </a:t>
            </a:r>
            <a:r>
              <a:rPr lang="pl-PL" sz="2000" dirty="0" err="1" smtClean="0"/>
              <a:t>performences</a:t>
            </a:r>
            <a:r>
              <a:rPr lang="pl-PL" sz="2000" dirty="0" smtClean="0"/>
              <a:t> t</a:t>
            </a:r>
            <a:r>
              <a:rPr lang="en-US" sz="2000" dirty="0" smtClean="0"/>
              <a:t>o </a:t>
            </a:r>
            <a:r>
              <a:rPr lang="pl-PL" sz="2000" dirty="0" err="1" smtClean="0"/>
              <a:t>force</a:t>
            </a:r>
            <a:r>
              <a:rPr lang="en-US" sz="2000" dirty="0" smtClean="0"/>
              <a:t> government</a:t>
            </a:r>
            <a:r>
              <a:rPr lang="pl-PL" sz="2000" dirty="0" smtClean="0"/>
              <a:t> to </a:t>
            </a:r>
            <a:r>
              <a:rPr lang="pl-PL" sz="2000" dirty="0" err="1" smtClean="0"/>
              <a:t>take</a:t>
            </a:r>
            <a:r>
              <a:rPr lang="pl-PL" sz="2000" dirty="0" smtClean="0"/>
              <a:t> </a:t>
            </a:r>
            <a:r>
              <a:rPr lang="pl-PL" sz="2000" dirty="0" err="1" smtClean="0"/>
              <a:t>an</a:t>
            </a:r>
            <a:r>
              <a:rPr lang="en-US" sz="2000" dirty="0" smtClean="0"/>
              <a:t> </a:t>
            </a:r>
            <a:r>
              <a:rPr lang="en-US" sz="2000" dirty="0"/>
              <a:t>action to avoid </a:t>
            </a:r>
            <a:r>
              <a:rPr lang="pl-PL" sz="2000" dirty="0" smtClean="0"/>
              <a:t>the </a:t>
            </a:r>
            <a:r>
              <a:rPr lang="pl-PL" sz="2000" dirty="0" err="1" smtClean="0"/>
              <a:t>catastrophic</a:t>
            </a:r>
            <a:r>
              <a:rPr lang="pl-PL" sz="2000" dirty="0" smtClean="0"/>
              <a:t> </a:t>
            </a:r>
            <a:r>
              <a:rPr lang="pl-PL" sz="2000" dirty="0" err="1" smtClean="0"/>
              <a:t>effects</a:t>
            </a:r>
            <a:r>
              <a:rPr lang="pl-PL" sz="2000" dirty="0" smtClean="0"/>
              <a:t> of </a:t>
            </a:r>
            <a:r>
              <a:rPr lang="pl-PL" sz="2000" dirty="0" err="1" smtClean="0"/>
              <a:t>climate</a:t>
            </a:r>
            <a:r>
              <a:rPr lang="pl-PL" sz="2000" dirty="0" smtClean="0"/>
              <a:t> </a:t>
            </a:r>
            <a:r>
              <a:rPr lang="pl-PL" sz="2000" dirty="0" err="1" smtClean="0"/>
              <a:t>change</a:t>
            </a:r>
            <a:r>
              <a:rPr lang="pl-PL" sz="2000" dirty="0" smtClean="0"/>
              <a:t>.</a:t>
            </a:r>
            <a:endParaRPr lang="pl-PL" sz="2000" dirty="0"/>
          </a:p>
        </p:txBody>
      </p:sp>
      <p:pic>
        <p:nvPicPr>
          <p:cNvPr id="16" name="Obraz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102081"/>
            <a:ext cx="5026067" cy="2827162"/>
          </a:xfrm>
          <a:prstGeom prst="rect">
            <a:avLst/>
          </a:prstGeom>
        </p:spPr>
      </p:pic>
      <p:sp>
        <p:nvSpPr>
          <p:cNvPr id="17" name="pole tekstowe 16"/>
          <p:cNvSpPr txBox="1"/>
          <p:nvPr/>
        </p:nvSpPr>
        <p:spPr>
          <a:xfrm>
            <a:off x="6172199" y="4232403"/>
            <a:ext cx="5026067" cy="1754326"/>
          </a:xfrm>
          <a:prstGeom prst="rect">
            <a:avLst/>
          </a:prstGeom>
          <a:noFill/>
        </p:spPr>
        <p:txBody>
          <a:bodyPr wrap="square" rtlCol="0">
            <a:spAutoFit/>
          </a:bodyPr>
          <a:lstStyle/>
          <a:p>
            <a:r>
              <a:rPr lang="en-US" dirty="0"/>
              <a:t>The leading organization in wildlife conservation and endangered species</a:t>
            </a:r>
            <a:r>
              <a:rPr lang="en-US" dirty="0" smtClean="0"/>
              <a:t>.</a:t>
            </a:r>
            <a:endParaRPr lang="pl-PL" dirty="0" smtClean="0"/>
          </a:p>
          <a:p>
            <a:endParaRPr lang="pl-PL" dirty="0"/>
          </a:p>
          <a:p>
            <a:r>
              <a:rPr lang="pl-PL" dirty="0" smtClean="0"/>
              <a:t>They </a:t>
            </a:r>
            <a:r>
              <a:rPr lang="pl-PL" dirty="0" err="1" smtClean="0"/>
              <a:t>make</a:t>
            </a:r>
            <a:r>
              <a:rPr lang="pl-PL" dirty="0" smtClean="0"/>
              <a:t> a </a:t>
            </a:r>
            <a:r>
              <a:rPr lang="pl-PL" dirty="0" err="1" smtClean="0"/>
              <a:t>greeat</a:t>
            </a:r>
            <a:r>
              <a:rPr lang="pl-PL" dirty="0" smtClean="0"/>
              <a:t> </a:t>
            </a:r>
            <a:r>
              <a:rPr lang="pl-PL" dirty="0" err="1" smtClean="0"/>
              <a:t>job</a:t>
            </a:r>
            <a:r>
              <a:rPr lang="pl-PL" dirty="0" smtClean="0"/>
              <a:t> with </a:t>
            </a:r>
            <a:r>
              <a:rPr lang="pl-PL" dirty="0" err="1" smtClean="0"/>
              <a:t>education</a:t>
            </a:r>
            <a:r>
              <a:rPr lang="pl-PL" dirty="0" smtClean="0"/>
              <a:t>. They </a:t>
            </a:r>
            <a:r>
              <a:rPr lang="pl-PL" dirty="0" err="1" smtClean="0"/>
              <a:t>making</a:t>
            </a:r>
            <a:r>
              <a:rPr lang="pl-PL" dirty="0" smtClean="0"/>
              <a:t> </a:t>
            </a:r>
            <a:r>
              <a:rPr lang="pl-PL" dirty="0" err="1" smtClean="0"/>
              <a:t>spots</a:t>
            </a:r>
            <a:r>
              <a:rPr lang="pl-PL" dirty="0" smtClean="0"/>
              <a:t>, </a:t>
            </a:r>
            <a:r>
              <a:rPr lang="pl-PL" dirty="0" err="1" smtClean="0"/>
              <a:t>brochures</a:t>
            </a:r>
            <a:r>
              <a:rPr lang="pl-PL" dirty="0" smtClean="0"/>
              <a:t>, </a:t>
            </a:r>
            <a:r>
              <a:rPr lang="pl-PL" dirty="0" err="1" smtClean="0"/>
              <a:t>guides</a:t>
            </a:r>
            <a:r>
              <a:rPr lang="pl-PL" dirty="0" smtClean="0"/>
              <a:t>, </a:t>
            </a:r>
            <a:r>
              <a:rPr lang="pl-PL" dirty="0" err="1" smtClean="0"/>
              <a:t>books</a:t>
            </a:r>
            <a:r>
              <a:rPr lang="pl-PL" dirty="0" smtClean="0"/>
              <a:t> and </a:t>
            </a:r>
            <a:r>
              <a:rPr lang="pl-PL" dirty="0" err="1" smtClean="0"/>
              <a:t>many</a:t>
            </a:r>
            <a:r>
              <a:rPr lang="pl-PL" dirty="0" smtClean="0"/>
              <a:t> </a:t>
            </a:r>
            <a:r>
              <a:rPr lang="pl-PL" dirty="0" err="1" smtClean="0"/>
              <a:t>others</a:t>
            </a:r>
            <a:r>
              <a:rPr lang="pl-PL" dirty="0" smtClean="0"/>
              <a:t>. </a:t>
            </a:r>
            <a:endParaRPr lang="pl-PL" dirty="0"/>
          </a:p>
        </p:txBody>
      </p:sp>
      <p:pic>
        <p:nvPicPr>
          <p:cNvPr id="18" name="Obraz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688" y="6154807"/>
            <a:ext cx="3198312" cy="703141"/>
          </a:xfrm>
          <a:prstGeom prst="rect">
            <a:avLst/>
          </a:prstGeom>
        </p:spPr>
      </p:pic>
      <p:pic>
        <p:nvPicPr>
          <p:cNvPr id="19" name="Obraz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18480"/>
            <a:ext cx="2070908" cy="739468"/>
          </a:xfrm>
          <a:prstGeom prst="rect">
            <a:avLst/>
          </a:prstGeom>
        </p:spPr>
      </p:pic>
    </p:spTree>
    <p:extLst>
      <p:ext uri="{BB962C8B-B14F-4D97-AF65-F5344CB8AC3E}">
        <p14:creationId xmlns:p14="http://schemas.microsoft.com/office/powerpoint/2010/main" val="1722199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839788" y="428560"/>
            <a:ext cx="5157787" cy="823912"/>
          </a:xfrm>
        </p:spPr>
        <p:txBody>
          <a:bodyPr/>
          <a:lstStyle/>
          <a:p>
            <a:pPr algn="ctr"/>
            <a:r>
              <a:rPr lang="pl-PL" dirty="0" err="1">
                <a:solidFill>
                  <a:schemeClr val="accent6">
                    <a:lumMod val="75000"/>
                  </a:schemeClr>
                </a:solidFill>
              </a:rPr>
              <a:t>Youth</a:t>
            </a:r>
            <a:r>
              <a:rPr lang="pl-PL" dirty="0">
                <a:solidFill>
                  <a:schemeClr val="accent6">
                    <a:lumMod val="75000"/>
                  </a:schemeClr>
                </a:solidFill>
              </a:rPr>
              <a:t> for </a:t>
            </a:r>
            <a:r>
              <a:rPr lang="pl-PL" dirty="0" err="1" smtClean="0">
                <a:solidFill>
                  <a:schemeClr val="accent6">
                    <a:lumMod val="75000"/>
                  </a:schemeClr>
                </a:solidFill>
              </a:rPr>
              <a:t>Climate</a:t>
            </a:r>
            <a:r>
              <a:rPr lang="pl-PL" dirty="0" smtClean="0">
                <a:solidFill>
                  <a:schemeClr val="accent6">
                    <a:lumMod val="75000"/>
                  </a:schemeClr>
                </a:solidFill>
              </a:rPr>
              <a:t> </a:t>
            </a:r>
            <a:br>
              <a:rPr lang="pl-PL" dirty="0" smtClean="0">
                <a:solidFill>
                  <a:schemeClr val="accent6">
                    <a:lumMod val="75000"/>
                  </a:schemeClr>
                </a:solidFill>
              </a:rPr>
            </a:br>
            <a:r>
              <a:rPr lang="pl-PL" dirty="0" smtClean="0">
                <a:solidFill>
                  <a:schemeClr val="accent6">
                    <a:lumMod val="75000"/>
                  </a:schemeClr>
                </a:solidFill>
              </a:rPr>
              <a:t>(</a:t>
            </a:r>
            <a:r>
              <a:rPr lang="pl-PL" dirty="0" err="1">
                <a:solidFill>
                  <a:schemeClr val="accent6">
                    <a:lumMod val="75000"/>
                  </a:schemeClr>
                </a:solidFill>
              </a:rPr>
              <a:t>Skolstrejk</a:t>
            </a:r>
            <a:r>
              <a:rPr lang="pl-PL" dirty="0">
                <a:solidFill>
                  <a:schemeClr val="accent6">
                    <a:lumMod val="75000"/>
                  </a:schemeClr>
                </a:solidFill>
              </a:rPr>
              <a:t> </a:t>
            </a:r>
            <a:r>
              <a:rPr lang="pl-PL" dirty="0" err="1">
                <a:solidFill>
                  <a:schemeClr val="accent6">
                    <a:lumMod val="75000"/>
                  </a:schemeClr>
                </a:solidFill>
              </a:rPr>
              <a:t>för</a:t>
            </a:r>
            <a:r>
              <a:rPr lang="pl-PL" dirty="0">
                <a:solidFill>
                  <a:schemeClr val="accent6">
                    <a:lumMod val="75000"/>
                  </a:schemeClr>
                </a:solidFill>
              </a:rPr>
              <a:t> </a:t>
            </a:r>
            <a:r>
              <a:rPr lang="pl-PL" dirty="0" err="1" smtClean="0">
                <a:solidFill>
                  <a:schemeClr val="accent6">
                    <a:lumMod val="75000"/>
                  </a:schemeClr>
                </a:solidFill>
              </a:rPr>
              <a:t>klimatet</a:t>
            </a:r>
            <a:r>
              <a:rPr lang="pl-PL" dirty="0" smtClean="0">
                <a:solidFill>
                  <a:schemeClr val="accent6">
                    <a:lumMod val="75000"/>
                  </a:schemeClr>
                </a:solidFill>
              </a:rPr>
              <a:t>)</a:t>
            </a:r>
            <a:endParaRPr lang="pl-PL" dirty="0">
              <a:solidFill>
                <a:schemeClr val="accent6">
                  <a:lumMod val="75000"/>
                </a:schemeClr>
              </a:solidFill>
            </a:endParaRPr>
          </a:p>
        </p:txBody>
      </p:sp>
      <p:sp>
        <p:nvSpPr>
          <p:cNvPr id="4" name="Symbol zastępczy zawartości 3"/>
          <p:cNvSpPr>
            <a:spLocks noGrp="1"/>
          </p:cNvSpPr>
          <p:nvPr>
            <p:ph sz="half" idx="2"/>
          </p:nvPr>
        </p:nvSpPr>
        <p:spPr>
          <a:xfrm>
            <a:off x="3292687" y="1452888"/>
            <a:ext cx="2704888" cy="4598858"/>
          </a:xfrm>
        </p:spPr>
        <p:txBody>
          <a:bodyPr>
            <a:noAutofit/>
          </a:bodyPr>
          <a:lstStyle/>
          <a:p>
            <a:pPr marL="0" indent="0">
              <a:buNone/>
            </a:pPr>
            <a:r>
              <a:rPr lang="pl-PL" sz="1800" dirty="0" smtClean="0"/>
              <a:t>I</a:t>
            </a:r>
            <a:r>
              <a:rPr lang="en-US" sz="1800" dirty="0" smtClean="0"/>
              <a:t>s </a:t>
            </a:r>
            <a:r>
              <a:rPr lang="en-US" sz="1800" dirty="0"/>
              <a:t>an international movement of school students who </a:t>
            </a:r>
            <a:r>
              <a:rPr lang="en-US" sz="1800" b="1" dirty="0">
                <a:solidFill>
                  <a:schemeClr val="accent6">
                    <a:lumMod val="75000"/>
                  </a:schemeClr>
                </a:solidFill>
              </a:rPr>
              <a:t>take time off from class on Fridays to participate in demonstrations </a:t>
            </a:r>
            <a:r>
              <a:rPr lang="en-US" sz="1800" dirty="0"/>
              <a:t>to </a:t>
            </a:r>
            <a:r>
              <a:rPr lang="en-US" sz="1800" dirty="0" smtClean="0"/>
              <a:t>demand</a:t>
            </a:r>
            <a:r>
              <a:rPr lang="pl-PL" sz="1800" dirty="0" smtClean="0"/>
              <a:t> </a:t>
            </a:r>
            <a:r>
              <a:rPr lang="pl-PL" sz="1800" dirty="0" err="1" smtClean="0"/>
              <a:t>action</a:t>
            </a:r>
            <a:r>
              <a:rPr lang="pl-PL" sz="1800" dirty="0" smtClean="0"/>
              <a:t> </a:t>
            </a:r>
            <a:r>
              <a:rPr lang="en-US" sz="1800" dirty="0" smtClean="0"/>
              <a:t>from </a:t>
            </a:r>
            <a:r>
              <a:rPr lang="en-US" sz="1800" dirty="0"/>
              <a:t>political leaders to take action to prevent </a:t>
            </a:r>
            <a:r>
              <a:rPr lang="pl-PL" sz="1800" dirty="0" err="1" smtClean="0"/>
              <a:t>climate</a:t>
            </a:r>
            <a:r>
              <a:rPr lang="pl-PL" sz="1800" dirty="0" smtClean="0"/>
              <a:t> </a:t>
            </a:r>
            <a:r>
              <a:rPr lang="pl-PL" sz="1800" dirty="0" err="1" smtClean="0"/>
              <a:t>change</a:t>
            </a:r>
            <a:r>
              <a:rPr lang="pl-PL" sz="1800" dirty="0" smtClean="0"/>
              <a:t> </a:t>
            </a:r>
            <a:r>
              <a:rPr lang="en-US" sz="1800" dirty="0" smtClean="0"/>
              <a:t>and </a:t>
            </a:r>
            <a:r>
              <a:rPr lang="en-US" sz="1800" dirty="0"/>
              <a:t>for the </a:t>
            </a:r>
            <a:r>
              <a:rPr lang="pl-PL" sz="1800" dirty="0" err="1" smtClean="0"/>
              <a:t>fossil</a:t>
            </a:r>
            <a:r>
              <a:rPr lang="pl-PL" sz="1800" dirty="0" smtClean="0"/>
              <a:t> </a:t>
            </a:r>
            <a:r>
              <a:rPr lang="pl-PL" sz="1800" dirty="0" err="1" smtClean="0"/>
              <a:t>fuel</a:t>
            </a:r>
            <a:r>
              <a:rPr lang="pl-PL" sz="1800" dirty="0" smtClean="0"/>
              <a:t> </a:t>
            </a:r>
            <a:r>
              <a:rPr lang="pl-PL" sz="1800" dirty="0" err="1" smtClean="0"/>
              <a:t>industry</a:t>
            </a:r>
            <a:r>
              <a:rPr lang="pl-PL" sz="1800" dirty="0" smtClean="0"/>
              <a:t> </a:t>
            </a:r>
            <a:r>
              <a:rPr lang="en-US" sz="1800" dirty="0" smtClean="0"/>
              <a:t>to </a:t>
            </a:r>
            <a:r>
              <a:rPr lang="en-US" sz="1800" dirty="0"/>
              <a:t>transition to </a:t>
            </a:r>
            <a:r>
              <a:rPr lang="pl-PL" sz="1800" dirty="0" err="1" smtClean="0"/>
              <a:t>renewable</a:t>
            </a:r>
            <a:r>
              <a:rPr lang="pl-PL" sz="1800" dirty="0" smtClean="0"/>
              <a:t> </a:t>
            </a:r>
            <a:r>
              <a:rPr lang="pl-PL" sz="1800" dirty="0" err="1" smtClean="0"/>
              <a:t>enrgy</a:t>
            </a:r>
            <a:r>
              <a:rPr lang="en-US" sz="1800" dirty="0" smtClean="0"/>
              <a:t>.</a:t>
            </a:r>
            <a:r>
              <a:rPr lang="pl-PL" sz="1800" dirty="0" smtClean="0"/>
              <a:t> </a:t>
            </a:r>
            <a:r>
              <a:rPr lang="pl-PL" sz="1800" dirty="0" err="1" smtClean="0"/>
              <a:t>Started</a:t>
            </a:r>
            <a:r>
              <a:rPr lang="pl-PL" sz="1800" dirty="0" smtClean="0"/>
              <a:t> in 2018 by </a:t>
            </a:r>
            <a:r>
              <a:rPr lang="pl-PL" sz="1800" dirty="0" err="1" smtClean="0"/>
              <a:t>young</a:t>
            </a:r>
            <a:r>
              <a:rPr lang="pl-PL" sz="1800" dirty="0" smtClean="0"/>
              <a:t> </a:t>
            </a:r>
            <a:r>
              <a:rPr lang="pl-PL" sz="1800" dirty="0" err="1" smtClean="0"/>
              <a:t>sweden</a:t>
            </a:r>
            <a:r>
              <a:rPr lang="pl-PL" sz="1800" dirty="0" smtClean="0"/>
              <a:t> </a:t>
            </a:r>
            <a:r>
              <a:rPr lang="pl-PL" sz="1800" dirty="0" err="1" smtClean="0"/>
              <a:t>activist</a:t>
            </a:r>
            <a:r>
              <a:rPr lang="pl-PL" sz="1800" dirty="0" smtClean="0"/>
              <a:t> </a:t>
            </a:r>
            <a:r>
              <a:rPr lang="pl-PL" sz="1800" b="1" dirty="0" smtClean="0">
                <a:solidFill>
                  <a:schemeClr val="accent6">
                    <a:lumMod val="75000"/>
                  </a:schemeClr>
                </a:solidFill>
              </a:rPr>
              <a:t>Greta </a:t>
            </a:r>
            <a:r>
              <a:rPr lang="pl-PL" sz="1800" b="1" dirty="0" err="1" smtClean="0">
                <a:solidFill>
                  <a:schemeClr val="accent6">
                    <a:lumMod val="75000"/>
                  </a:schemeClr>
                </a:solidFill>
              </a:rPr>
              <a:t>Thunberg</a:t>
            </a:r>
            <a:r>
              <a:rPr lang="pl-PL" sz="1800" dirty="0" smtClean="0"/>
              <a:t> but </a:t>
            </a:r>
            <a:r>
              <a:rPr lang="pl-PL" sz="1800" dirty="0" err="1" smtClean="0"/>
              <a:t>now</a:t>
            </a:r>
            <a:r>
              <a:rPr lang="pl-PL" sz="1800" dirty="0" smtClean="0"/>
              <a:t> </a:t>
            </a:r>
            <a:r>
              <a:rPr lang="pl-PL" sz="1800" dirty="0" err="1" smtClean="0"/>
              <a:t>spreaded</a:t>
            </a:r>
            <a:r>
              <a:rPr lang="pl-PL" sz="1800" dirty="0" smtClean="0"/>
              <a:t> the </a:t>
            </a:r>
            <a:r>
              <a:rPr lang="pl-PL" sz="1800" dirty="0" err="1" smtClean="0"/>
              <a:t>world</a:t>
            </a:r>
            <a:r>
              <a:rPr lang="pl-PL" sz="1800" dirty="0" smtClean="0"/>
              <a:t>.</a:t>
            </a:r>
            <a:endParaRPr lang="pl-PL" sz="1800" dirty="0"/>
          </a:p>
        </p:txBody>
      </p:sp>
      <p:sp>
        <p:nvSpPr>
          <p:cNvPr id="5" name="Symbol zastępczy tekstu 4"/>
          <p:cNvSpPr>
            <a:spLocks noGrp="1"/>
          </p:cNvSpPr>
          <p:nvPr>
            <p:ph type="body" sz="quarter" idx="3"/>
          </p:nvPr>
        </p:nvSpPr>
        <p:spPr>
          <a:xfrm>
            <a:off x="6097044" y="240669"/>
            <a:ext cx="5183188" cy="823912"/>
          </a:xfrm>
        </p:spPr>
        <p:txBody>
          <a:bodyPr/>
          <a:lstStyle/>
          <a:p>
            <a:pPr algn="ctr"/>
            <a:r>
              <a:rPr lang="pl-PL" dirty="0" err="1" smtClean="0">
                <a:solidFill>
                  <a:schemeClr val="accent6">
                    <a:lumMod val="75000"/>
                  </a:schemeClr>
                </a:solidFill>
              </a:rPr>
              <a:t>Camp</a:t>
            </a:r>
            <a:r>
              <a:rPr lang="pl-PL" dirty="0" smtClean="0">
                <a:solidFill>
                  <a:schemeClr val="accent6">
                    <a:lumMod val="75000"/>
                  </a:schemeClr>
                </a:solidFill>
              </a:rPr>
              <a:t> for </a:t>
            </a:r>
            <a:r>
              <a:rPr lang="pl-PL" dirty="0" err="1" smtClean="0">
                <a:solidFill>
                  <a:schemeClr val="accent6">
                    <a:lumMod val="75000"/>
                  </a:schemeClr>
                </a:solidFill>
              </a:rPr>
              <a:t>climate</a:t>
            </a:r>
            <a:r>
              <a:rPr lang="pl-PL" dirty="0" smtClean="0">
                <a:solidFill>
                  <a:schemeClr val="accent6">
                    <a:lumMod val="75000"/>
                  </a:schemeClr>
                </a:solidFill>
              </a:rPr>
              <a:t> </a:t>
            </a:r>
            <a:endParaRPr lang="pl-PL" dirty="0">
              <a:solidFill>
                <a:schemeClr val="accent6">
                  <a:lumMod val="75000"/>
                </a:schemeClr>
              </a:solidFill>
            </a:endParaRPr>
          </a:p>
        </p:txBody>
      </p:sp>
      <p:pic>
        <p:nvPicPr>
          <p:cNvPr id="8" name="Symbol zastępczy zawartości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268840" y="1709607"/>
            <a:ext cx="2834298" cy="3684588"/>
          </a:xfrm>
        </p:spPr>
      </p:pic>
      <p:sp>
        <p:nvSpPr>
          <p:cNvPr id="9" name="pole tekstowe 8"/>
          <p:cNvSpPr txBox="1"/>
          <p:nvPr/>
        </p:nvSpPr>
        <p:spPr>
          <a:xfrm>
            <a:off x="6864264" y="4358926"/>
            <a:ext cx="4672208" cy="1200329"/>
          </a:xfrm>
          <a:prstGeom prst="rect">
            <a:avLst/>
          </a:prstGeom>
          <a:noFill/>
        </p:spPr>
        <p:txBody>
          <a:bodyPr wrap="square" rtlCol="0">
            <a:spAutoFit/>
          </a:bodyPr>
          <a:lstStyle/>
          <a:p>
            <a:r>
              <a:rPr lang="pl-PL" dirty="0" err="1" smtClean="0"/>
              <a:t>This</a:t>
            </a:r>
            <a:r>
              <a:rPr lang="pl-PL" dirty="0" smtClean="0"/>
              <a:t> </a:t>
            </a:r>
            <a:r>
              <a:rPr lang="pl-PL" dirty="0" err="1" smtClean="0"/>
              <a:t>is</a:t>
            </a:r>
            <a:r>
              <a:rPr lang="pl-PL" dirty="0" smtClean="0"/>
              <a:t> a camping </a:t>
            </a:r>
            <a:r>
              <a:rPr lang="en-US" dirty="0" smtClean="0"/>
              <a:t>gatherings that </a:t>
            </a:r>
            <a:r>
              <a:rPr lang="en-US" dirty="0"/>
              <a:t>take place to draw attention to, and act as a base for </a:t>
            </a:r>
            <a:r>
              <a:rPr lang="pl-PL" dirty="0" err="1" smtClean="0"/>
              <a:t>direct</a:t>
            </a:r>
            <a:r>
              <a:rPr lang="pl-PL" dirty="0" smtClean="0"/>
              <a:t> </a:t>
            </a:r>
            <a:r>
              <a:rPr lang="pl-PL" dirty="0" err="1" smtClean="0"/>
              <a:t>actions</a:t>
            </a:r>
            <a:r>
              <a:rPr lang="en-US" dirty="0" smtClean="0"/>
              <a:t> </a:t>
            </a:r>
            <a:r>
              <a:rPr lang="en-US" dirty="0"/>
              <a:t>against, major </a:t>
            </a:r>
            <a:r>
              <a:rPr lang="pl-PL" dirty="0" err="1" smtClean="0"/>
              <a:t>carbon</a:t>
            </a:r>
            <a:r>
              <a:rPr lang="pl-PL" dirty="0" smtClean="0"/>
              <a:t> </a:t>
            </a:r>
            <a:r>
              <a:rPr lang="pl-PL" dirty="0" err="1" smtClean="0"/>
              <a:t>emiters</a:t>
            </a:r>
            <a:r>
              <a:rPr lang="en-US" dirty="0" smtClean="0"/>
              <a:t>, </a:t>
            </a:r>
            <a:r>
              <a:rPr lang="en-US" dirty="0"/>
              <a:t>as well as to develop ways to create a </a:t>
            </a:r>
            <a:r>
              <a:rPr lang="pl-PL" dirty="0" smtClean="0"/>
              <a:t>zero-</a:t>
            </a:r>
            <a:r>
              <a:rPr lang="pl-PL" dirty="0" err="1" smtClean="0"/>
              <a:t>carbon</a:t>
            </a:r>
            <a:r>
              <a:rPr lang="en-US" dirty="0" smtClean="0"/>
              <a:t> </a:t>
            </a:r>
            <a:r>
              <a:rPr lang="en-US" dirty="0"/>
              <a:t>society.</a:t>
            </a:r>
            <a:endParaRPr lang="pl-PL" dirty="0"/>
          </a:p>
        </p:txBody>
      </p:sp>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45" y="1355811"/>
            <a:ext cx="3615846" cy="2711885"/>
          </a:xfrm>
          <a:prstGeom prst="rect">
            <a:avLst/>
          </a:prstGeom>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3188"/>
            <a:ext cx="2898032" cy="1034812"/>
          </a:xfrm>
          <a:prstGeom prst="rect">
            <a:avLst/>
          </a:prstGeom>
        </p:spPr>
      </p:pic>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669" y="6051746"/>
            <a:ext cx="3667332" cy="806254"/>
          </a:xfrm>
          <a:prstGeom prst="rect">
            <a:avLst/>
          </a:prstGeom>
        </p:spPr>
      </p:pic>
    </p:spTree>
    <p:extLst>
      <p:ext uri="{BB962C8B-B14F-4D97-AF65-F5344CB8AC3E}">
        <p14:creationId xmlns:p14="http://schemas.microsoft.com/office/powerpoint/2010/main" val="3376898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6155" y="139656"/>
            <a:ext cx="10515600" cy="1325563"/>
          </a:xfrm>
        </p:spPr>
        <p:txBody>
          <a:bodyPr/>
          <a:lstStyle/>
          <a:p>
            <a:pPr algn="ctr"/>
            <a:r>
              <a:rPr lang="pl-PL" dirty="0" smtClean="0">
                <a:solidFill>
                  <a:schemeClr val="accent6">
                    <a:lumMod val="75000"/>
                  </a:schemeClr>
                </a:solidFill>
              </a:rPr>
              <a:t>My </a:t>
            </a:r>
            <a:r>
              <a:rPr lang="pl-PL" dirty="0" err="1" smtClean="0">
                <a:solidFill>
                  <a:schemeClr val="accent6">
                    <a:lumMod val="75000"/>
                  </a:schemeClr>
                </a:solidFill>
              </a:rPr>
              <a:t>experience</a:t>
            </a:r>
            <a:endParaRPr lang="pl-PL" dirty="0">
              <a:solidFill>
                <a:schemeClr val="accent6">
                  <a:lumMod val="75000"/>
                </a:schemeClr>
              </a:solidFill>
            </a:endParaRPr>
          </a:p>
        </p:txBody>
      </p:sp>
      <p:sp>
        <p:nvSpPr>
          <p:cNvPr id="8" name="Symbol zastępczy zawartości 7"/>
          <p:cNvSpPr>
            <a:spLocks noGrp="1"/>
          </p:cNvSpPr>
          <p:nvPr>
            <p:ph idx="1"/>
          </p:nvPr>
        </p:nvSpPr>
        <p:spPr>
          <a:xfrm>
            <a:off x="838200" y="1315233"/>
            <a:ext cx="10251510" cy="4622104"/>
          </a:xfrm>
        </p:spPr>
        <p:txBody>
          <a:bodyPr>
            <a:normAutofit lnSpcReduction="10000"/>
          </a:bodyPr>
          <a:lstStyle/>
          <a:p>
            <a:pPr marL="0" indent="0">
              <a:buNone/>
            </a:pPr>
            <a:r>
              <a:rPr lang="pl-PL" sz="2400" dirty="0" err="1" smtClean="0"/>
              <a:t>Maybe</a:t>
            </a:r>
            <a:r>
              <a:rPr lang="pl-PL" sz="2400" dirty="0" smtClean="0"/>
              <a:t> </a:t>
            </a:r>
            <a:r>
              <a:rPr lang="pl-PL" sz="2400" dirty="0" err="1" smtClean="0"/>
              <a:t>it</a:t>
            </a:r>
            <a:r>
              <a:rPr lang="pl-PL" sz="2400" dirty="0" smtClean="0"/>
              <a:t> </a:t>
            </a:r>
            <a:r>
              <a:rPr lang="pl-PL" sz="2400" dirty="0" err="1" smtClean="0"/>
              <a:t>wil</a:t>
            </a:r>
            <a:r>
              <a:rPr lang="pl-PL" sz="2400" dirty="0" smtClean="0"/>
              <a:t> be </a:t>
            </a:r>
            <a:r>
              <a:rPr lang="pl-PL" sz="2400" dirty="0" err="1" smtClean="0"/>
              <a:t>an</a:t>
            </a:r>
            <a:r>
              <a:rPr lang="pl-PL" sz="2400" dirty="0" smtClean="0"/>
              <a:t> </a:t>
            </a:r>
            <a:r>
              <a:rPr lang="pl-PL" sz="2400" dirty="0" err="1" smtClean="0"/>
              <a:t>inspiration</a:t>
            </a:r>
            <a:r>
              <a:rPr lang="pl-PL" sz="2400" dirty="0" smtClean="0"/>
              <a:t> for </a:t>
            </a:r>
            <a:r>
              <a:rPr lang="pl-PL" sz="2400" dirty="0" err="1" smtClean="0"/>
              <a:t>you</a:t>
            </a:r>
            <a:r>
              <a:rPr lang="pl-PL" sz="2400" dirty="0" smtClean="0"/>
              <a:t> </a:t>
            </a:r>
            <a:r>
              <a:rPr lang="pl-PL" sz="2400" dirty="0" smtClean="0">
                <a:sym typeface="Wingdings" panose="05000000000000000000" pitchFamily="2" charset="2"/>
              </a:rPr>
              <a:t> </a:t>
            </a:r>
          </a:p>
          <a:p>
            <a:pPr marL="0" indent="0">
              <a:buNone/>
            </a:pPr>
            <a:endParaRPr lang="pl-PL" sz="2400" dirty="0">
              <a:sym typeface="Wingdings" panose="05000000000000000000" pitchFamily="2" charset="2"/>
            </a:endParaRPr>
          </a:p>
          <a:p>
            <a:pPr>
              <a:buFontTx/>
              <a:buChar char="-"/>
            </a:pPr>
            <a:r>
              <a:rPr lang="pl-PL" sz="2400" dirty="0" smtClean="0">
                <a:sym typeface="Wingdings" panose="05000000000000000000" pitchFamily="2" charset="2"/>
              </a:rPr>
              <a:t>EVS in </a:t>
            </a:r>
            <a:r>
              <a:rPr lang="pl-PL" sz="2400" dirty="0" err="1" smtClean="0">
                <a:sym typeface="Wingdings" panose="05000000000000000000" pitchFamily="2" charset="2"/>
              </a:rPr>
              <a:t>Transition</a:t>
            </a:r>
            <a:r>
              <a:rPr lang="pl-PL" sz="2400" dirty="0" smtClean="0">
                <a:sym typeface="Wingdings" panose="05000000000000000000" pitchFamily="2" charset="2"/>
              </a:rPr>
              <a:t> </a:t>
            </a:r>
            <a:r>
              <a:rPr lang="pl-PL" sz="2400" dirty="0" err="1" smtClean="0">
                <a:sym typeface="Wingdings" panose="05000000000000000000" pitchFamily="2" charset="2"/>
              </a:rPr>
              <a:t>Towns</a:t>
            </a:r>
            <a:r>
              <a:rPr lang="pl-PL" sz="2400" dirty="0" smtClean="0">
                <a:sym typeface="Wingdings" panose="05000000000000000000" pitchFamily="2" charset="2"/>
              </a:rPr>
              <a:t> </a:t>
            </a:r>
            <a:r>
              <a:rPr lang="pl-PL" sz="2400" dirty="0" err="1" smtClean="0">
                <a:sym typeface="Wingdings" panose="05000000000000000000" pitchFamily="2" charset="2"/>
              </a:rPr>
              <a:t>organisation</a:t>
            </a:r>
            <a:r>
              <a:rPr lang="pl-PL" sz="2400" dirty="0" smtClean="0">
                <a:sym typeface="Wingdings" panose="05000000000000000000" pitchFamily="2" charset="2"/>
              </a:rPr>
              <a:t> (</a:t>
            </a:r>
            <a:r>
              <a:rPr lang="pl-PL" sz="2400" dirty="0" err="1" smtClean="0">
                <a:sym typeface="Wingdings" panose="05000000000000000000" pitchFamily="2" charset="2"/>
              </a:rPr>
              <a:t>Organic</a:t>
            </a:r>
            <a:r>
              <a:rPr lang="pl-PL" sz="2400" dirty="0" smtClean="0">
                <a:sym typeface="Wingdings" panose="05000000000000000000" pitchFamily="2" charset="2"/>
              </a:rPr>
              <a:t> </a:t>
            </a:r>
            <a:r>
              <a:rPr lang="pl-PL" sz="2400" dirty="0" err="1" smtClean="0">
                <a:sym typeface="Wingdings" panose="05000000000000000000" pitchFamily="2" charset="2"/>
              </a:rPr>
              <a:t>farming</a:t>
            </a:r>
            <a:r>
              <a:rPr lang="pl-PL" sz="2400" dirty="0" smtClean="0">
                <a:sym typeface="Wingdings" panose="05000000000000000000" pitchFamily="2" charset="2"/>
              </a:rPr>
              <a:t>, CSA model of farm, </a:t>
            </a:r>
            <a:r>
              <a:rPr lang="pl-PL" sz="2400" dirty="0" err="1" smtClean="0">
                <a:sym typeface="Wingdings" panose="05000000000000000000" pitchFamily="2" charset="2"/>
              </a:rPr>
              <a:t>permaculture</a:t>
            </a:r>
            <a:r>
              <a:rPr lang="pl-PL" sz="2400" dirty="0" smtClean="0">
                <a:sym typeface="Wingdings" panose="05000000000000000000" pitchFamily="2" charset="2"/>
              </a:rPr>
              <a:t> </a:t>
            </a:r>
            <a:r>
              <a:rPr lang="pl-PL" sz="2400" dirty="0" err="1" smtClean="0">
                <a:sym typeface="Wingdings" panose="05000000000000000000" pitchFamily="2" charset="2"/>
              </a:rPr>
              <a:t>gardens</a:t>
            </a:r>
            <a:r>
              <a:rPr lang="pl-PL" sz="2400" dirty="0" smtClean="0">
                <a:sym typeface="Wingdings" panose="05000000000000000000" pitchFamily="2" charset="2"/>
              </a:rPr>
              <a:t>, </a:t>
            </a:r>
            <a:r>
              <a:rPr lang="pl-PL" sz="2400" dirty="0" err="1" smtClean="0">
                <a:sym typeface="Wingdings" panose="05000000000000000000" pitchFamily="2" charset="2"/>
              </a:rPr>
              <a:t>community</a:t>
            </a:r>
            <a:r>
              <a:rPr lang="pl-PL" sz="2400" dirty="0" smtClean="0">
                <a:sym typeface="Wingdings" panose="05000000000000000000" pitchFamily="2" charset="2"/>
              </a:rPr>
              <a:t> </a:t>
            </a:r>
            <a:r>
              <a:rPr lang="pl-PL" sz="2400" dirty="0" err="1" smtClean="0">
                <a:sym typeface="Wingdings" panose="05000000000000000000" pitchFamily="2" charset="2"/>
              </a:rPr>
              <a:t>gardens</a:t>
            </a:r>
            <a:r>
              <a:rPr lang="pl-PL" sz="2400" dirty="0" smtClean="0">
                <a:sym typeface="Wingdings" panose="05000000000000000000" pitchFamily="2" charset="2"/>
              </a:rPr>
              <a:t> </a:t>
            </a:r>
            <a:r>
              <a:rPr lang="pl-PL" sz="2400" dirty="0" err="1" smtClean="0">
                <a:sym typeface="Wingdings" panose="05000000000000000000" pitchFamily="2" charset="2"/>
              </a:rPr>
              <a:t>an</a:t>
            </a:r>
            <a:r>
              <a:rPr lang="pl-PL" sz="2400" dirty="0" smtClean="0">
                <a:sym typeface="Wingdings" panose="05000000000000000000" pitchFamily="2" charset="2"/>
              </a:rPr>
              <a:t> </a:t>
            </a:r>
            <a:r>
              <a:rPr lang="pl-PL" sz="2400" dirty="0" err="1" smtClean="0">
                <a:sym typeface="Wingdings" panose="05000000000000000000" pitchFamily="2" charset="2"/>
              </a:rPr>
              <a:t>kitchen</a:t>
            </a:r>
            <a:r>
              <a:rPr lang="pl-PL" sz="2400" dirty="0" smtClean="0">
                <a:sym typeface="Wingdings" panose="05000000000000000000" pitchFamily="2" charset="2"/>
              </a:rPr>
              <a:t>)</a:t>
            </a:r>
          </a:p>
          <a:p>
            <a:pPr>
              <a:buFontTx/>
              <a:buChar char="-"/>
            </a:pPr>
            <a:r>
              <a:rPr lang="pl-PL" sz="2400" dirty="0" smtClean="0">
                <a:sym typeface="Wingdings" panose="05000000000000000000" pitchFamily="2" charset="2"/>
              </a:rPr>
              <a:t>Erasmus+ </a:t>
            </a:r>
            <a:r>
              <a:rPr lang="pl-PL" sz="2400" dirty="0" err="1" smtClean="0">
                <a:sym typeface="Wingdings" panose="05000000000000000000" pitchFamily="2" charset="2"/>
              </a:rPr>
              <a:t>project</a:t>
            </a:r>
            <a:r>
              <a:rPr lang="pl-PL" sz="2400" dirty="0" smtClean="0">
                <a:sym typeface="Wingdings" panose="05000000000000000000" pitchFamily="2" charset="2"/>
              </a:rPr>
              <a:t> </a:t>
            </a:r>
            <a:r>
              <a:rPr lang="pl-PL" sz="2400" dirty="0" err="1" smtClean="0">
                <a:sym typeface="Wingdings" panose="05000000000000000000" pitchFamily="2" charset="2"/>
              </a:rPr>
              <a:t>about</a:t>
            </a:r>
            <a:r>
              <a:rPr lang="pl-PL" sz="2400" dirty="0" smtClean="0">
                <a:sym typeface="Wingdings" panose="05000000000000000000" pitchFamily="2" charset="2"/>
              </a:rPr>
              <a:t> </a:t>
            </a:r>
            <a:r>
              <a:rPr lang="pl-PL" sz="2400" dirty="0" err="1" smtClean="0">
                <a:sym typeface="Wingdings" panose="05000000000000000000" pitchFamily="2" charset="2"/>
              </a:rPr>
              <a:t>sustainable</a:t>
            </a:r>
            <a:r>
              <a:rPr lang="pl-PL" sz="2400" dirty="0" smtClean="0">
                <a:sym typeface="Wingdings" panose="05000000000000000000" pitchFamily="2" charset="2"/>
              </a:rPr>
              <a:t> </a:t>
            </a:r>
            <a:r>
              <a:rPr lang="pl-PL" sz="2400" dirty="0" err="1" smtClean="0">
                <a:sym typeface="Wingdings" panose="05000000000000000000" pitchFamily="2" charset="2"/>
              </a:rPr>
              <a:t>agriculture</a:t>
            </a:r>
            <a:r>
              <a:rPr lang="pl-PL" sz="2400" dirty="0" smtClean="0">
                <a:sym typeface="Wingdings" panose="05000000000000000000" pitchFamily="2" charset="2"/>
              </a:rPr>
              <a:t> in Germany and </a:t>
            </a:r>
            <a:r>
              <a:rPr lang="pl-PL" sz="2400" dirty="0" err="1">
                <a:sym typeface="Wingdings" panose="05000000000000000000" pitchFamily="2" charset="2"/>
              </a:rPr>
              <a:t>S</a:t>
            </a:r>
            <a:r>
              <a:rPr lang="pl-PL" sz="2400" dirty="0" err="1" smtClean="0">
                <a:sym typeface="Wingdings" panose="05000000000000000000" pitchFamily="2" charset="2"/>
              </a:rPr>
              <a:t>pain</a:t>
            </a:r>
            <a:endParaRPr lang="pl-PL" sz="2400" dirty="0" smtClean="0">
              <a:sym typeface="Wingdings" panose="05000000000000000000" pitchFamily="2" charset="2"/>
            </a:endParaRPr>
          </a:p>
          <a:p>
            <a:pPr>
              <a:buFontTx/>
              <a:buChar char="-"/>
            </a:pPr>
            <a:r>
              <a:rPr lang="pl-PL" sz="2400" dirty="0" smtClean="0">
                <a:sym typeface="Wingdings" panose="05000000000000000000" pitchFamily="2" charset="2"/>
              </a:rPr>
              <a:t>II Food </a:t>
            </a:r>
            <a:r>
              <a:rPr lang="pl-PL" sz="2400" dirty="0" err="1" smtClean="0">
                <a:sym typeface="Wingdings" panose="05000000000000000000" pitchFamily="2" charset="2"/>
              </a:rPr>
              <a:t>Soverignty</a:t>
            </a:r>
            <a:r>
              <a:rPr lang="pl-PL" sz="2400" dirty="0" smtClean="0">
                <a:sym typeface="Wingdings" panose="05000000000000000000" pitchFamily="2" charset="2"/>
              </a:rPr>
              <a:t> Forum in Poland</a:t>
            </a:r>
          </a:p>
          <a:p>
            <a:pPr>
              <a:buFontTx/>
              <a:buChar char="-"/>
            </a:pPr>
            <a:r>
              <a:rPr lang="pl-PL" sz="2400" dirty="0" smtClean="0">
                <a:sym typeface="Wingdings" panose="05000000000000000000" pitchFamily="2" charset="2"/>
              </a:rPr>
              <a:t>Food </a:t>
            </a:r>
            <a:r>
              <a:rPr lang="pl-PL" sz="2400" dirty="0" err="1" smtClean="0">
                <a:sym typeface="Wingdings" panose="05000000000000000000" pitchFamily="2" charset="2"/>
              </a:rPr>
              <a:t>cooperative</a:t>
            </a:r>
            <a:r>
              <a:rPr lang="pl-PL" sz="2400" dirty="0" smtClean="0">
                <a:sym typeface="Wingdings" panose="05000000000000000000" pitchFamily="2" charset="2"/>
              </a:rPr>
              <a:t> in </a:t>
            </a:r>
            <a:r>
              <a:rPr lang="pl-PL" sz="2400" dirty="0" err="1" smtClean="0">
                <a:sym typeface="Wingdings" panose="05000000000000000000" pitchFamily="2" charset="2"/>
              </a:rPr>
              <a:t>Gdansk</a:t>
            </a:r>
            <a:r>
              <a:rPr lang="pl-PL" sz="2400" dirty="0" smtClean="0">
                <a:sym typeface="Wingdings" panose="05000000000000000000" pitchFamily="2" charset="2"/>
              </a:rPr>
              <a:t> </a:t>
            </a:r>
          </a:p>
          <a:p>
            <a:pPr>
              <a:buFontTx/>
              <a:buChar char="-"/>
            </a:pPr>
            <a:r>
              <a:rPr lang="pl-PL" sz="2400" dirty="0" err="1" smtClean="0">
                <a:sym typeface="Wingdings" panose="05000000000000000000" pitchFamily="2" charset="2"/>
              </a:rPr>
              <a:t>Community</a:t>
            </a:r>
            <a:r>
              <a:rPr lang="pl-PL" sz="2400" dirty="0" smtClean="0">
                <a:sym typeface="Wingdings" panose="05000000000000000000" pitchFamily="2" charset="2"/>
              </a:rPr>
              <a:t> garden in Gdynia</a:t>
            </a:r>
          </a:p>
          <a:p>
            <a:pPr>
              <a:buFontTx/>
              <a:buChar char="-"/>
            </a:pPr>
            <a:r>
              <a:rPr lang="pl-PL" sz="2400" dirty="0" smtClean="0">
                <a:sym typeface="Wingdings" panose="05000000000000000000" pitchFamily="2" charset="2"/>
              </a:rPr>
              <a:t>I </a:t>
            </a:r>
            <a:r>
              <a:rPr lang="pl-PL" sz="2400" dirty="0" err="1" smtClean="0">
                <a:sym typeface="Wingdings" panose="05000000000000000000" pitchFamily="2" charset="2"/>
              </a:rPr>
              <a:t>Sharing</a:t>
            </a:r>
            <a:r>
              <a:rPr lang="pl-PL" sz="2400" dirty="0" smtClean="0">
                <a:sym typeface="Wingdings" panose="05000000000000000000" pitchFamily="2" charset="2"/>
              </a:rPr>
              <a:t> my </a:t>
            </a:r>
            <a:r>
              <a:rPr lang="pl-PL" sz="2400" dirty="0" err="1" smtClean="0">
                <a:sym typeface="Wingdings" panose="05000000000000000000" pitchFamily="2" charset="2"/>
              </a:rPr>
              <a:t>knowledge</a:t>
            </a:r>
            <a:r>
              <a:rPr lang="pl-PL" sz="2400" dirty="0" smtClean="0">
                <a:sym typeface="Wingdings" panose="05000000000000000000" pitchFamily="2" charset="2"/>
              </a:rPr>
              <a:t> on </a:t>
            </a:r>
            <a:r>
              <a:rPr lang="pl-PL" sz="2400" dirty="0">
                <a:sym typeface="Wingdings" panose="05000000000000000000" pitchFamily="2" charset="2"/>
              </a:rPr>
              <a:t>b</a:t>
            </a:r>
            <a:r>
              <a:rPr lang="pl-PL" sz="2400" dirty="0" smtClean="0">
                <a:sym typeface="Wingdings" panose="05000000000000000000" pitchFamily="2" charset="2"/>
              </a:rPr>
              <a:t>log  </a:t>
            </a:r>
          </a:p>
          <a:p>
            <a:pPr>
              <a:buFontTx/>
              <a:buChar char="-"/>
            </a:pPr>
            <a:r>
              <a:rPr lang="pl-PL" sz="2400" dirty="0" smtClean="0">
                <a:sym typeface="Wingdings" panose="05000000000000000000" pitchFamily="2" charset="2"/>
              </a:rPr>
              <a:t>I </a:t>
            </a:r>
            <a:r>
              <a:rPr lang="pl-PL" sz="2400" dirty="0" err="1" smtClean="0">
                <a:sym typeface="Wingdings" panose="05000000000000000000" pitchFamily="2" charset="2"/>
              </a:rPr>
              <a:t>attend</a:t>
            </a:r>
            <a:r>
              <a:rPr lang="pl-PL" sz="2400" dirty="0" smtClean="0">
                <a:sym typeface="Wingdings" panose="05000000000000000000" pitchFamily="2" charset="2"/>
              </a:rPr>
              <a:t> to a lot of </a:t>
            </a:r>
            <a:r>
              <a:rPr lang="pl-PL" sz="2400" dirty="0" err="1" smtClean="0">
                <a:sym typeface="Wingdings" panose="05000000000000000000" pitchFamily="2" charset="2"/>
              </a:rPr>
              <a:t>conferences</a:t>
            </a:r>
            <a:r>
              <a:rPr lang="pl-PL" sz="2400" dirty="0" smtClean="0">
                <a:sym typeface="Wingdings" panose="05000000000000000000" pitchFamily="2" charset="2"/>
              </a:rPr>
              <a:t>, </a:t>
            </a:r>
            <a:r>
              <a:rPr lang="pl-PL" sz="2400" dirty="0" err="1" smtClean="0">
                <a:sym typeface="Wingdings" panose="05000000000000000000" pitchFamily="2" charset="2"/>
              </a:rPr>
              <a:t>meeting</a:t>
            </a:r>
            <a:r>
              <a:rPr lang="pl-PL" sz="2400" dirty="0" smtClean="0">
                <a:sym typeface="Wingdings" panose="05000000000000000000" pitchFamily="2" charset="2"/>
              </a:rPr>
              <a:t> and </a:t>
            </a:r>
            <a:r>
              <a:rPr lang="pl-PL" sz="2400" dirty="0" err="1" smtClean="0">
                <a:sym typeface="Wingdings" panose="05000000000000000000" pitchFamily="2" charset="2"/>
              </a:rPr>
              <a:t>fairs</a:t>
            </a:r>
            <a:r>
              <a:rPr lang="pl-PL" sz="2400" dirty="0" smtClean="0">
                <a:sym typeface="Wingdings" panose="05000000000000000000" pitchFamily="2" charset="2"/>
              </a:rPr>
              <a:t> </a:t>
            </a:r>
            <a:r>
              <a:rPr lang="pl-PL" sz="2400" dirty="0" err="1" smtClean="0">
                <a:sym typeface="Wingdings" panose="05000000000000000000" pitchFamily="2" charset="2"/>
              </a:rPr>
              <a:t>about</a:t>
            </a:r>
            <a:r>
              <a:rPr lang="pl-PL" sz="2400" dirty="0" smtClean="0">
                <a:sym typeface="Wingdings" panose="05000000000000000000" pitchFamily="2" charset="2"/>
              </a:rPr>
              <a:t> </a:t>
            </a:r>
            <a:r>
              <a:rPr lang="pl-PL" sz="2400" dirty="0" err="1" smtClean="0">
                <a:sym typeface="Wingdings" panose="05000000000000000000" pitchFamily="2" charset="2"/>
              </a:rPr>
              <a:t>sustainability</a:t>
            </a:r>
            <a:r>
              <a:rPr lang="pl-PL" sz="2400" dirty="0" smtClean="0">
                <a:sym typeface="Wingdings" panose="05000000000000000000" pitchFamily="2" charset="2"/>
              </a:rPr>
              <a:t>, </a:t>
            </a:r>
            <a:r>
              <a:rPr lang="pl-PL" sz="2400" dirty="0" err="1" smtClean="0">
                <a:sym typeface="Wingdings" panose="05000000000000000000" pitchFamily="2" charset="2"/>
              </a:rPr>
              <a:t>future</a:t>
            </a:r>
            <a:r>
              <a:rPr lang="pl-PL" sz="2400" dirty="0" smtClean="0">
                <a:sym typeface="Wingdings" panose="05000000000000000000" pitchFamily="2" charset="2"/>
              </a:rPr>
              <a:t> of food and </a:t>
            </a:r>
            <a:r>
              <a:rPr lang="pl-PL" sz="2400" dirty="0" err="1" smtClean="0">
                <a:sym typeface="Wingdings" panose="05000000000000000000" pitchFamily="2" charset="2"/>
              </a:rPr>
              <a:t>climate</a:t>
            </a:r>
            <a:r>
              <a:rPr lang="pl-PL" sz="2400" dirty="0" smtClean="0">
                <a:sym typeface="Wingdings" panose="05000000000000000000" pitchFamily="2" charset="2"/>
              </a:rPr>
              <a:t> </a:t>
            </a:r>
            <a:r>
              <a:rPr lang="pl-PL" sz="2400" dirty="0" err="1" smtClean="0">
                <a:sym typeface="Wingdings" panose="05000000000000000000" pitchFamily="2" charset="2"/>
              </a:rPr>
              <a:t>change</a:t>
            </a:r>
            <a:r>
              <a:rPr lang="pl-PL" sz="2400" dirty="0" smtClean="0">
                <a:sym typeface="Wingdings" panose="05000000000000000000" pitchFamily="2" charset="2"/>
              </a:rPr>
              <a:t> </a:t>
            </a:r>
            <a:r>
              <a:rPr lang="pl-PL" sz="2400" dirty="0" err="1" smtClean="0">
                <a:sym typeface="Wingdings" panose="05000000000000000000" pitchFamily="2" charset="2"/>
              </a:rPr>
              <a:t>seminars</a:t>
            </a:r>
            <a:r>
              <a:rPr lang="pl-PL" sz="2400" dirty="0" smtClean="0">
                <a:sym typeface="Wingdings" panose="05000000000000000000" pitchFamily="2" charset="2"/>
              </a:rPr>
              <a:t> </a:t>
            </a:r>
          </a:p>
        </p:txBody>
      </p:sp>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4271" y="5937337"/>
            <a:ext cx="4187730" cy="920663"/>
          </a:xfrm>
          <a:prstGeom prst="rect">
            <a:avLst/>
          </a:prstGeom>
        </p:spPr>
      </p:pic>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12076"/>
            <a:ext cx="2929148" cy="1045923"/>
          </a:xfrm>
          <a:prstGeom prst="rect">
            <a:avLst/>
          </a:prstGeom>
        </p:spPr>
      </p:pic>
    </p:spTree>
    <p:extLst>
      <p:ext uri="{BB962C8B-B14F-4D97-AF65-F5344CB8AC3E}">
        <p14:creationId xmlns:p14="http://schemas.microsoft.com/office/powerpoint/2010/main" val="2408244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6">
                    <a:lumMod val="75000"/>
                  </a:schemeClr>
                </a:solidFill>
              </a:rPr>
              <a:t>Time to </a:t>
            </a:r>
            <a:r>
              <a:rPr lang="pl-PL" b="1" dirty="0" err="1" smtClean="0">
                <a:solidFill>
                  <a:schemeClr val="accent6">
                    <a:lumMod val="75000"/>
                  </a:schemeClr>
                </a:solidFill>
              </a:rPr>
              <a:t>act</a:t>
            </a:r>
            <a:r>
              <a:rPr lang="pl-PL" b="1" dirty="0" smtClean="0">
                <a:solidFill>
                  <a:schemeClr val="accent6">
                    <a:lumMod val="75000"/>
                  </a:schemeClr>
                </a:solidFill>
              </a:rPr>
              <a:t>!</a:t>
            </a:r>
            <a:endParaRPr lang="pl-PL" b="1" dirty="0">
              <a:solidFill>
                <a:schemeClr val="accent6">
                  <a:lumMod val="75000"/>
                </a:schemeClr>
              </a:solidFill>
            </a:endParaRPr>
          </a:p>
        </p:txBody>
      </p:sp>
      <p:sp>
        <p:nvSpPr>
          <p:cNvPr id="7" name="Symbol zastępczy zawartości 6"/>
          <p:cNvSpPr>
            <a:spLocks noGrp="1"/>
          </p:cNvSpPr>
          <p:nvPr>
            <p:ph sz="half" idx="1"/>
          </p:nvPr>
        </p:nvSpPr>
        <p:spPr>
          <a:xfrm>
            <a:off x="838200" y="1412266"/>
            <a:ext cx="5181600" cy="4351338"/>
          </a:xfrm>
        </p:spPr>
        <p:txBody>
          <a:bodyPr>
            <a:normAutofit fontScale="85000" lnSpcReduction="20000"/>
          </a:bodyPr>
          <a:lstStyle/>
          <a:p>
            <a:pPr marL="0" indent="0">
              <a:buNone/>
            </a:pPr>
            <a:r>
              <a:rPr lang="en-US" dirty="0"/>
              <a:t>There are also plenty of new opportunities for engineers and designers to think about energy-efficiency during the process of production. The business started to be </a:t>
            </a:r>
            <a:r>
              <a:rPr lang="en-US" b="1" dirty="0">
                <a:solidFill>
                  <a:schemeClr val="accent6">
                    <a:lumMod val="75000"/>
                  </a:schemeClr>
                </a:solidFill>
              </a:rPr>
              <a:t>focused and invest more money in “green” startups </a:t>
            </a:r>
            <a:r>
              <a:rPr lang="en-US" dirty="0"/>
              <a:t>based on sharing or circular economy. </a:t>
            </a:r>
            <a:r>
              <a:rPr lang="pl-PL" dirty="0" smtClean="0"/>
              <a:t/>
            </a:r>
            <a:br>
              <a:rPr lang="pl-PL" dirty="0" smtClean="0"/>
            </a:br>
            <a:r>
              <a:rPr lang="pl-PL" dirty="0" smtClean="0"/>
              <a:t/>
            </a:r>
            <a:br>
              <a:rPr lang="pl-PL" dirty="0" smtClean="0"/>
            </a:br>
            <a:r>
              <a:rPr lang="en-US" dirty="0" smtClean="0"/>
              <a:t>It </a:t>
            </a:r>
            <a:r>
              <a:rPr lang="en-US" dirty="0"/>
              <a:t>is urgent to change the food production into sustainable one - but I can already see more products from organic agriculture, increasing amount of alternatives for big supermarkets where people can buy local, fresh food straight from the farmers. </a:t>
            </a:r>
          </a:p>
          <a:p>
            <a:pPr marL="0" indent="0">
              <a:buNone/>
            </a:pPr>
            <a:endParaRPr lang="pl-PL" dirty="0"/>
          </a:p>
        </p:txBody>
      </p:sp>
      <p:sp>
        <p:nvSpPr>
          <p:cNvPr id="8" name="Symbol zastępczy zawartości 7"/>
          <p:cNvSpPr>
            <a:spLocks noGrp="1"/>
          </p:cNvSpPr>
          <p:nvPr>
            <p:ph sz="half" idx="2"/>
          </p:nvPr>
        </p:nvSpPr>
        <p:spPr/>
        <p:txBody>
          <a:bodyPr>
            <a:normAutofit fontScale="85000" lnSpcReduction="20000"/>
          </a:bodyPr>
          <a:lstStyle/>
          <a:p>
            <a:pPr marL="0" indent="0">
              <a:buNone/>
            </a:pPr>
            <a:r>
              <a:rPr lang="en-US" dirty="0"/>
              <a:t>And remember that if we need to decrease our greenhouse gas emissions everyone of us needs to cooperate. You can use public transport instead of your own car. You can save energy by turning off the lights, taking short showers or limiting your usage of smartphones. You can reduce the amount of meat in your diet. You can buy local, seasonal food on markets instead of supporting big corporations. You can go zero waste, try to not buying new stuff (like devices, clothes or decorations), and due to zero waste principals recycle your waste.</a:t>
            </a:r>
          </a:p>
          <a:p>
            <a:pPr marL="0" indent="0">
              <a:buNone/>
            </a:pPr>
            <a:endParaRPr lang="pl-PL" dirty="0"/>
          </a:p>
        </p:txBody>
      </p:sp>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2005" y="5783167"/>
            <a:ext cx="4809995" cy="1057466"/>
          </a:xfrm>
          <a:prstGeom prst="rect">
            <a:avLst/>
          </a:prstGeom>
        </p:spPr>
      </p:pic>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83166"/>
            <a:ext cx="3010112" cy="1074833"/>
          </a:xfrm>
          <a:prstGeom prst="rect">
            <a:avLst/>
          </a:prstGeom>
        </p:spPr>
      </p:pic>
    </p:spTree>
    <p:extLst>
      <p:ext uri="{BB962C8B-B14F-4D97-AF65-F5344CB8AC3E}">
        <p14:creationId xmlns:p14="http://schemas.microsoft.com/office/powerpoint/2010/main" val="187566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6">
                    <a:lumMod val="75000"/>
                  </a:schemeClr>
                </a:solidFill>
              </a:rPr>
              <a:t>Thank </a:t>
            </a:r>
            <a:r>
              <a:rPr lang="pl-PL" b="1" dirty="0" err="1" smtClean="0">
                <a:solidFill>
                  <a:schemeClr val="accent6">
                    <a:lumMod val="75000"/>
                  </a:schemeClr>
                </a:solidFill>
              </a:rPr>
              <a:t>you</a:t>
            </a:r>
            <a:r>
              <a:rPr lang="pl-PL" b="1" dirty="0" smtClean="0">
                <a:solidFill>
                  <a:schemeClr val="accent6">
                    <a:lumMod val="75000"/>
                  </a:schemeClr>
                </a:solidFill>
              </a:rPr>
              <a:t> for </a:t>
            </a:r>
            <a:r>
              <a:rPr lang="pl-PL" b="1" dirty="0" err="1" smtClean="0">
                <a:solidFill>
                  <a:schemeClr val="accent6">
                    <a:lumMod val="75000"/>
                  </a:schemeClr>
                </a:solidFill>
              </a:rPr>
              <a:t>your</a:t>
            </a:r>
            <a:r>
              <a:rPr lang="pl-PL" b="1" dirty="0" smtClean="0">
                <a:solidFill>
                  <a:schemeClr val="accent6">
                    <a:lumMod val="75000"/>
                  </a:schemeClr>
                </a:solidFill>
              </a:rPr>
              <a:t> </a:t>
            </a:r>
            <a:r>
              <a:rPr lang="pl-PL" b="1" dirty="0" err="1" smtClean="0">
                <a:solidFill>
                  <a:schemeClr val="accent6">
                    <a:lumMod val="75000"/>
                  </a:schemeClr>
                </a:solidFill>
              </a:rPr>
              <a:t>attention</a:t>
            </a:r>
            <a:r>
              <a:rPr lang="pl-PL" b="1" dirty="0" smtClean="0">
                <a:solidFill>
                  <a:schemeClr val="accent6">
                    <a:lumMod val="75000"/>
                  </a:schemeClr>
                </a:solidFill>
              </a:rPr>
              <a:t>  </a:t>
            </a:r>
            <a:endParaRPr lang="pl-PL" b="1" dirty="0">
              <a:solidFill>
                <a:schemeClr val="accent6">
                  <a:lumMod val="75000"/>
                </a:schemeClr>
              </a:solidFill>
            </a:endParaRPr>
          </a:p>
        </p:txBody>
      </p:sp>
      <p:sp>
        <p:nvSpPr>
          <p:cNvPr id="4" name="Symbol zastępczy zawartości 3"/>
          <p:cNvSpPr>
            <a:spLocks noGrp="1"/>
          </p:cNvSpPr>
          <p:nvPr>
            <p:ph sz="half" idx="2"/>
          </p:nvPr>
        </p:nvSpPr>
        <p:spPr/>
        <p:txBody>
          <a:bodyPr>
            <a:normAutofit/>
          </a:bodyPr>
          <a:lstStyle/>
          <a:p>
            <a:pPr marL="0" indent="0">
              <a:buNone/>
            </a:pPr>
            <a:r>
              <a:rPr lang="en-US" sz="2400" dirty="0"/>
              <a:t>After this presentation, you can already see how everything on our planet is bounded, and the humans are still just a part of the natural ecosystem. We need to </a:t>
            </a:r>
            <a:r>
              <a:rPr lang="en-US" sz="2400" b="1" dirty="0">
                <a:solidFill>
                  <a:schemeClr val="accent6">
                    <a:lumMod val="75000"/>
                  </a:schemeClr>
                </a:solidFill>
              </a:rPr>
              <a:t>save our planet </a:t>
            </a:r>
            <a:r>
              <a:rPr lang="en-US" sz="2400" dirty="0"/>
              <a:t>because it is a home for all of us. We need to achieve a sustainable existence, and once again </a:t>
            </a:r>
            <a:r>
              <a:rPr lang="en-US" sz="2400" b="1" dirty="0">
                <a:solidFill>
                  <a:schemeClr val="accent6">
                    <a:lumMod val="75000"/>
                  </a:schemeClr>
                </a:solidFill>
              </a:rPr>
              <a:t>due to another revolution do something that we are really good at - change the world. </a:t>
            </a:r>
          </a:p>
          <a:p>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84" y="1347014"/>
            <a:ext cx="4315216" cy="4315216"/>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088" y="5815274"/>
            <a:ext cx="4517912" cy="993252"/>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62439"/>
            <a:ext cx="3081403" cy="1100289"/>
          </a:xfrm>
          <a:prstGeom prst="rect">
            <a:avLst/>
          </a:prstGeom>
        </p:spPr>
      </p:pic>
    </p:spTree>
    <p:extLst>
      <p:ext uri="{BB962C8B-B14F-4D97-AF65-F5344CB8AC3E}">
        <p14:creationId xmlns:p14="http://schemas.microsoft.com/office/powerpoint/2010/main" val="2165817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533" y="695325"/>
            <a:ext cx="9956800" cy="828675"/>
          </a:xfrm>
        </p:spPr>
        <p:txBody>
          <a:bodyPr/>
          <a:lstStyle/>
          <a:p>
            <a:pPr algn="ctr"/>
            <a:r>
              <a:rPr lang="pl-PL" b="1" dirty="0" err="1" smtClean="0">
                <a:solidFill>
                  <a:schemeClr val="accent6">
                    <a:lumMod val="75000"/>
                  </a:schemeClr>
                </a:solidFill>
              </a:rPr>
              <a:t>What</a:t>
            </a:r>
            <a:r>
              <a:rPr lang="pl-PL" b="1" dirty="0" smtClean="0">
                <a:solidFill>
                  <a:schemeClr val="accent6">
                    <a:lumMod val="75000"/>
                  </a:schemeClr>
                </a:solidFill>
              </a:rPr>
              <a:t> </a:t>
            </a:r>
            <a:r>
              <a:rPr lang="pl-PL" b="1" dirty="0" err="1" smtClean="0">
                <a:solidFill>
                  <a:schemeClr val="accent6">
                    <a:lumMod val="75000"/>
                  </a:schemeClr>
                </a:solidFill>
              </a:rPr>
              <a:t>is</a:t>
            </a:r>
            <a:r>
              <a:rPr lang="pl-PL" b="1" dirty="0" smtClean="0">
                <a:solidFill>
                  <a:schemeClr val="accent6">
                    <a:lumMod val="75000"/>
                  </a:schemeClr>
                </a:solidFill>
              </a:rPr>
              <a:t> </a:t>
            </a:r>
            <a:r>
              <a:rPr lang="pl-PL" b="1" dirty="0" err="1" smtClean="0">
                <a:solidFill>
                  <a:schemeClr val="accent6">
                    <a:lumMod val="75000"/>
                  </a:schemeClr>
                </a:solidFill>
              </a:rPr>
              <a:t>global</a:t>
            </a:r>
            <a:r>
              <a:rPr lang="pl-PL" b="1" dirty="0" smtClean="0">
                <a:solidFill>
                  <a:schemeClr val="accent6">
                    <a:lumMod val="75000"/>
                  </a:schemeClr>
                </a:solidFill>
              </a:rPr>
              <a:t> </a:t>
            </a:r>
            <a:r>
              <a:rPr lang="pl-PL" b="1" dirty="0" err="1" smtClean="0">
                <a:solidFill>
                  <a:schemeClr val="accent6">
                    <a:lumMod val="75000"/>
                  </a:schemeClr>
                </a:solidFill>
              </a:rPr>
              <a:t>warming</a:t>
            </a:r>
            <a:r>
              <a:rPr lang="pl-PL" b="1" dirty="0" smtClean="0">
                <a:solidFill>
                  <a:schemeClr val="accent6">
                    <a:lumMod val="75000"/>
                  </a:schemeClr>
                </a:solidFill>
              </a:rPr>
              <a:t>?</a:t>
            </a:r>
            <a:endParaRPr lang="pl-PL" b="1" dirty="0">
              <a:solidFill>
                <a:schemeClr val="accent6">
                  <a:lumMod val="75000"/>
                </a:schemeClr>
              </a:solidFill>
            </a:endParaRPr>
          </a:p>
        </p:txBody>
      </p:sp>
      <p:sp>
        <p:nvSpPr>
          <p:cNvPr id="3" name="Symbol zastępczy zawartości 2"/>
          <p:cNvSpPr>
            <a:spLocks noGrp="1"/>
          </p:cNvSpPr>
          <p:nvPr>
            <p:ph idx="1"/>
          </p:nvPr>
        </p:nvSpPr>
        <p:spPr>
          <a:xfrm>
            <a:off x="982133" y="1769533"/>
            <a:ext cx="10515600" cy="4351338"/>
          </a:xfrm>
        </p:spPr>
        <p:txBody>
          <a:bodyPr/>
          <a:lstStyle/>
          <a:p>
            <a:pPr marL="0" indent="0" algn="ctr">
              <a:buNone/>
            </a:pPr>
            <a:r>
              <a:rPr lang="en-US" dirty="0"/>
              <a:t>This is the man-made warming of our planet, where temperatures have risen by over 1 degree Celsius since the pre-industrial age. </a:t>
            </a:r>
            <a:endParaRPr lang="en-US" dirty="0" smtClean="0">
              <a:effectLst/>
            </a:endParaRPr>
          </a:p>
          <a:p>
            <a:pPr marL="0" indent="0" algn="ctr">
              <a:buNone/>
            </a:pPr>
            <a:r>
              <a:rPr lang="en-US" dirty="0" smtClean="0"/>
              <a:t/>
            </a:r>
            <a:br>
              <a:rPr lang="en-US" dirty="0" smtClean="0"/>
            </a:br>
            <a:r>
              <a:rPr lang="pl-PL" sz="4400" b="1" dirty="0" err="1" smtClean="0">
                <a:solidFill>
                  <a:schemeClr val="accent6">
                    <a:lumMod val="75000"/>
                  </a:schemeClr>
                </a:solidFill>
                <a:latin typeface="+mj-lt"/>
              </a:rPr>
              <a:t>Why</a:t>
            </a:r>
            <a:r>
              <a:rPr lang="pl-PL" sz="4400" b="1" dirty="0" smtClean="0">
                <a:solidFill>
                  <a:schemeClr val="accent6">
                    <a:lumMod val="75000"/>
                  </a:schemeClr>
                </a:solidFill>
                <a:latin typeface="+mj-lt"/>
              </a:rPr>
              <a:t> </a:t>
            </a:r>
            <a:r>
              <a:rPr lang="pl-PL" sz="4400" b="1" dirty="0" err="1" smtClean="0">
                <a:solidFill>
                  <a:schemeClr val="accent6">
                    <a:lumMod val="75000"/>
                  </a:schemeClr>
                </a:solidFill>
                <a:latin typeface="+mj-lt"/>
              </a:rPr>
              <a:t>is</a:t>
            </a:r>
            <a:r>
              <a:rPr lang="pl-PL" sz="4400" b="1" dirty="0" smtClean="0">
                <a:solidFill>
                  <a:schemeClr val="accent6">
                    <a:lumMod val="75000"/>
                  </a:schemeClr>
                </a:solidFill>
                <a:latin typeface="+mj-lt"/>
              </a:rPr>
              <a:t> </a:t>
            </a:r>
            <a:r>
              <a:rPr lang="pl-PL" sz="4400" b="1" dirty="0" err="1" smtClean="0">
                <a:solidFill>
                  <a:schemeClr val="accent6">
                    <a:lumMod val="75000"/>
                  </a:schemeClr>
                </a:solidFill>
                <a:latin typeface="+mj-lt"/>
              </a:rPr>
              <a:t>such</a:t>
            </a:r>
            <a:r>
              <a:rPr lang="pl-PL" sz="4400" b="1" dirty="0" smtClean="0">
                <a:solidFill>
                  <a:schemeClr val="accent6">
                    <a:lumMod val="75000"/>
                  </a:schemeClr>
                </a:solidFill>
                <a:latin typeface="+mj-lt"/>
              </a:rPr>
              <a:t> a </a:t>
            </a:r>
            <a:r>
              <a:rPr lang="pl-PL" sz="4400" b="1" dirty="0" err="1" smtClean="0">
                <a:solidFill>
                  <a:schemeClr val="accent6">
                    <a:lumMod val="75000"/>
                  </a:schemeClr>
                </a:solidFill>
                <a:latin typeface="+mj-lt"/>
              </a:rPr>
              <a:t>serious</a:t>
            </a:r>
            <a:r>
              <a:rPr lang="pl-PL" sz="4400" b="1" dirty="0" smtClean="0">
                <a:solidFill>
                  <a:schemeClr val="accent6">
                    <a:lumMod val="75000"/>
                  </a:schemeClr>
                </a:solidFill>
                <a:latin typeface="+mj-lt"/>
              </a:rPr>
              <a:t> problem?</a:t>
            </a:r>
          </a:p>
          <a:p>
            <a:pPr marL="0" indent="0" algn="ctr">
              <a:buNone/>
            </a:pPr>
            <a:r>
              <a:rPr lang="en-US" dirty="0"/>
              <a:t>Although global warming has occurred in the history of our planet, the scientific fact is that such a rapid increase in temperature and condensation of co2 has never occurred - that kind of fast-changing environmental factors can be deathly dangerous for all living creatures on the world including humans. </a:t>
            </a:r>
            <a:endParaRPr lang="pl-PL" b="1"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582" y="5777346"/>
            <a:ext cx="4435036" cy="975032"/>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58" y="5885818"/>
            <a:ext cx="2691800" cy="961172"/>
          </a:xfrm>
          <a:prstGeom prst="rect">
            <a:avLst/>
          </a:prstGeom>
        </p:spPr>
      </p:pic>
    </p:spTree>
    <p:extLst>
      <p:ext uri="{BB962C8B-B14F-4D97-AF65-F5344CB8AC3E}">
        <p14:creationId xmlns:p14="http://schemas.microsoft.com/office/powerpoint/2010/main" val="3270248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smtClean="0">
                <a:solidFill>
                  <a:schemeClr val="accent6">
                    <a:lumMod val="75000"/>
                  </a:schemeClr>
                </a:solidFill>
              </a:rPr>
              <a:t>Let’s</a:t>
            </a:r>
            <a:r>
              <a:rPr lang="pl-PL" b="1" dirty="0" smtClean="0">
                <a:solidFill>
                  <a:schemeClr val="accent6">
                    <a:lumMod val="75000"/>
                  </a:schemeClr>
                </a:solidFill>
              </a:rPr>
              <a:t> </a:t>
            </a:r>
            <a:r>
              <a:rPr lang="pl-PL" b="1" dirty="0" err="1" smtClean="0">
                <a:solidFill>
                  <a:schemeClr val="accent6">
                    <a:lumMod val="75000"/>
                  </a:schemeClr>
                </a:solidFill>
              </a:rPr>
              <a:t>discuss</a:t>
            </a:r>
            <a:endParaRPr lang="pl-PL" b="1" dirty="0">
              <a:solidFill>
                <a:schemeClr val="accent6">
                  <a:lumMod val="75000"/>
                </a:schemeClr>
              </a:solidFill>
            </a:endParaRPr>
          </a:p>
        </p:txBody>
      </p:sp>
      <p:sp>
        <p:nvSpPr>
          <p:cNvPr id="3" name="Symbol zastępczy zawartości 2"/>
          <p:cNvSpPr>
            <a:spLocks noGrp="1"/>
          </p:cNvSpPr>
          <p:nvPr>
            <p:ph sz="half" idx="1"/>
          </p:nvPr>
        </p:nvSpPr>
        <p:spPr>
          <a:xfrm>
            <a:off x="725466" y="1487422"/>
            <a:ext cx="5181600" cy="4351338"/>
          </a:xfrm>
        </p:spPr>
        <p:txBody>
          <a:bodyPr>
            <a:normAutofit fontScale="92500" lnSpcReduction="20000"/>
          </a:bodyPr>
          <a:lstStyle/>
          <a:p>
            <a:r>
              <a:rPr lang="pl-PL" dirty="0" smtClean="0"/>
              <a:t>Do </a:t>
            </a:r>
            <a:r>
              <a:rPr lang="pl-PL" dirty="0" err="1" smtClean="0"/>
              <a:t>you</a:t>
            </a:r>
            <a:r>
              <a:rPr lang="pl-PL" dirty="0" smtClean="0"/>
              <a:t> </a:t>
            </a:r>
            <a:r>
              <a:rPr lang="pl-PL" dirty="0" err="1" smtClean="0"/>
              <a:t>have</a:t>
            </a:r>
            <a:r>
              <a:rPr lang="pl-PL" dirty="0" smtClean="0"/>
              <a:t> </a:t>
            </a:r>
            <a:r>
              <a:rPr lang="pl-PL" dirty="0" err="1" smtClean="0"/>
              <a:t>any</a:t>
            </a:r>
            <a:r>
              <a:rPr lang="pl-PL" dirty="0" smtClean="0"/>
              <a:t> </a:t>
            </a:r>
            <a:r>
              <a:rPr lang="pl-PL" dirty="0" err="1" smtClean="0"/>
              <a:t>questions</a:t>
            </a:r>
            <a:r>
              <a:rPr lang="pl-PL" dirty="0" smtClean="0"/>
              <a:t> </a:t>
            </a:r>
            <a:r>
              <a:rPr lang="pl-PL" dirty="0" err="1" smtClean="0"/>
              <a:t>or</a:t>
            </a:r>
            <a:r>
              <a:rPr lang="pl-PL" dirty="0" smtClean="0"/>
              <a:t> </a:t>
            </a:r>
            <a:r>
              <a:rPr lang="pl-PL" dirty="0" err="1" smtClean="0"/>
              <a:t>doubts</a:t>
            </a:r>
            <a:r>
              <a:rPr lang="pl-PL" dirty="0" smtClean="0"/>
              <a:t>? You want to </a:t>
            </a:r>
            <a:r>
              <a:rPr lang="pl-PL" dirty="0" err="1" smtClean="0"/>
              <a:t>take</a:t>
            </a:r>
            <a:r>
              <a:rPr lang="pl-PL" dirty="0" smtClean="0"/>
              <a:t> a </a:t>
            </a:r>
            <a:r>
              <a:rPr lang="pl-PL" dirty="0" err="1" smtClean="0"/>
              <a:t>look</a:t>
            </a:r>
            <a:r>
              <a:rPr lang="pl-PL" dirty="0" smtClean="0"/>
              <a:t> one </a:t>
            </a:r>
            <a:r>
              <a:rPr lang="pl-PL" dirty="0" err="1" smtClean="0"/>
              <a:t>again</a:t>
            </a:r>
            <a:r>
              <a:rPr lang="pl-PL" dirty="0" smtClean="0"/>
              <a:t> on </a:t>
            </a:r>
            <a:r>
              <a:rPr lang="pl-PL" dirty="0" err="1" smtClean="0"/>
              <a:t>some</a:t>
            </a:r>
            <a:r>
              <a:rPr lang="pl-PL" dirty="0" smtClean="0"/>
              <a:t> slajd?</a:t>
            </a:r>
          </a:p>
          <a:p>
            <a:r>
              <a:rPr lang="pl-PL" dirty="0"/>
              <a:t> </a:t>
            </a:r>
            <a:r>
              <a:rPr lang="pl-PL" dirty="0" err="1" smtClean="0"/>
              <a:t>What</a:t>
            </a:r>
            <a:r>
              <a:rPr lang="pl-PL" dirty="0" smtClean="0"/>
              <a:t> </a:t>
            </a:r>
            <a:r>
              <a:rPr lang="pl-PL" dirty="0" err="1" smtClean="0"/>
              <a:t>action</a:t>
            </a:r>
            <a:r>
              <a:rPr lang="pl-PL" dirty="0" smtClean="0"/>
              <a:t> </a:t>
            </a:r>
            <a:r>
              <a:rPr lang="pl-PL" dirty="0" err="1" smtClean="0"/>
              <a:t>you</a:t>
            </a:r>
            <a:r>
              <a:rPr lang="pl-PL" dirty="0" smtClean="0"/>
              <a:t> </a:t>
            </a:r>
            <a:r>
              <a:rPr lang="pl-PL" dirty="0" err="1" smtClean="0"/>
              <a:t>are</a:t>
            </a:r>
            <a:r>
              <a:rPr lang="pl-PL" dirty="0" smtClean="0"/>
              <a:t> </a:t>
            </a:r>
            <a:r>
              <a:rPr lang="pl-PL" dirty="0" err="1" smtClean="0"/>
              <a:t>already</a:t>
            </a:r>
            <a:r>
              <a:rPr lang="pl-PL" dirty="0" smtClean="0"/>
              <a:t> </a:t>
            </a:r>
            <a:r>
              <a:rPr lang="pl-PL" dirty="0" err="1" smtClean="0"/>
              <a:t>taking</a:t>
            </a:r>
            <a:r>
              <a:rPr lang="pl-PL" dirty="0" smtClean="0"/>
              <a:t> to </a:t>
            </a:r>
            <a:r>
              <a:rPr lang="pl-PL" dirty="0" err="1" smtClean="0"/>
              <a:t>reduce</a:t>
            </a:r>
            <a:r>
              <a:rPr lang="pl-PL" dirty="0" smtClean="0"/>
              <a:t> the CO2 </a:t>
            </a:r>
            <a:r>
              <a:rPr lang="pl-PL" dirty="0" err="1" smtClean="0"/>
              <a:t>emisions</a:t>
            </a:r>
            <a:r>
              <a:rPr lang="pl-PL" dirty="0" smtClean="0"/>
              <a:t> and </a:t>
            </a:r>
            <a:r>
              <a:rPr lang="pl-PL" dirty="0" err="1" smtClean="0"/>
              <a:t>what</a:t>
            </a:r>
            <a:r>
              <a:rPr lang="pl-PL" dirty="0" smtClean="0"/>
              <a:t> </a:t>
            </a:r>
            <a:r>
              <a:rPr lang="pl-PL" dirty="0" err="1" smtClean="0"/>
              <a:t>are</a:t>
            </a:r>
            <a:r>
              <a:rPr lang="pl-PL" dirty="0" smtClean="0"/>
              <a:t> </a:t>
            </a:r>
            <a:r>
              <a:rPr lang="pl-PL" dirty="0" err="1" smtClean="0"/>
              <a:t>your</a:t>
            </a:r>
            <a:r>
              <a:rPr lang="pl-PL" dirty="0" smtClean="0"/>
              <a:t> </a:t>
            </a:r>
            <a:r>
              <a:rPr lang="pl-PL" dirty="0" err="1" smtClean="0"/>
              <a:t>personal</a:t>
            </a:r>
            <a:r>
              <a:rPr lang="pl-PL" dirty="0" smtClean="0"/>
              <a:t> </a:t>
            </a:r>
            <a:r>
              <a:rPr lang="pl-PL" dirty="0" err="1" smtClean="0"/>
              <a:t>goals</a:t>
            </a:r>
            <a:r>
              <a:rPr lang="pl-PL" dirty="0" smtClean="0"/>
              <a:t> on </a:t>
            </a:r>
            <a:r>
              <a:rPr lang="pl-PL" dirty="0" err="1" smtClean="0"/>
              <a:t>this</a:t>
            </a:r>
            <a:r>
              <a:rPr lang="pl-PL" dirty="0" smtClean="0"/>
              <a:t> field?</a:t>
            </a:r>
          </a:p>
          <a:p>
            <a:r>
              <a:rPr lang="pl-PL" dirty="0" smtClean="0"/>
              <a:t>Have </a:t>
            </a:r>
            <a:r>
              <a:rPr lang="pl-PL" dirty="0" err="1" smtClean="0"/>
              <a:t>you</a:t>
            </a:r>
            <a:r>
              <a:rPr lang="pl-PL" dirty="0" smtClean="0"/>
              <a:t> </a:t>
            </a:r>
            <a:r>
              <a:rPr lang="pl-PL" dirty="0" err="1" smtClean="0"/>
              <a:t>seen</a:t>
            </a:r>
            <a:r>
              <a:rPr lang="pl-PL" dirty="0" smtClean="0"/>
              <a:t> the </a:t>
            </a:r>
            <a:r>
              <a:rPr lang="pl-PL" dirty="0" err="1" smtClean="0"/>
              <a:t>videos</a:t>
            </a:r>
            <a:r>
              <a:rPr lang="pl-PL" dirty="0" smtClean="0"/>
              <a:t>? You </a:t>
            </a:r>
            <a:r>
              <a:rPr lang="pl-PL" dirty="0" err="1" smtClean="0"/>
              <a:t>already</a:t>
            </a:r>
            <a:r>
              <a:rPr lang="pl-PL" dirty="0" smtClean="0"/>
              <a:t> </a:t>
            </a:r>
            <a:r>
              <a:rPr lang="pl-PL" dirty="0" err="1" smtClean="0"/>
              <a:t>saw</a:t>
            </a:r>
            <a:r>
              <a:rPr lang="pl-PL" dirty="0" smtClean="0"/>
              <a:t> </a:t>
            </a:r>
            <a:r>
              <a:rPr lang="pl-PL" dirty="0" err="1" smtClean="0"/>
              <a:t>what</a:t>
            </a:r>
            <a:r>
              <a:rPr lang="pl-PL" dirty="0" smtClean="0"/>
              <a:t> </a:t>
            </a:r>
            <a:r>
              <a:rPr lang="pl-PL" dirty="0" err="1" smtClean="0"/>
              <a:t>effect</a:t>
            </a:r>
            <a:r>
              <a:rPr lang="pl-PL" dirty="0" smtClean="0"/>
              <a:t> of </a:t>
            </a:r>
            <a:r>
              <a:rPr lang="pl-PL" dirty="0" err="1" smtClean="0"/>
              <a:t>cliate</a:t>
            </a:r>
            <a:r>
              <a:rPr lang="pl-PL" dirty="0" smtClean="0"/>
              <a:t> </a:t>
            </a:r>
            <a:r>
              <a:rPr lang="pl-PL" dirty="0" err="1" smtClean="0"/>
              <a:t>changes</a:t>
            </a:r>
            <a:r>
              <a:rPr lang="pl-PL" dirty="0" smtClean="0"/>
              <a:t> we </a:t>
            </a:r>
            <a:r>
              <a:rPr lang="pl-PL" dirty="0" err="1" smtClean="0"/>
              <a:t>were</a:t>
            </a:r>
            <a:r>
              <a:rPr lang="pl-PL" dirty="0" smtClean="0"/>
              <a:t> </a:t>
            </a:r>
            <a:r>
              <a:rPr lang="pl-PL" dirty="0" err="1" smtClean="0"/>
              <a:t>observing</a:t>
            </a:r>
            <a:r>
              <a:rPr lang="pl-PL" dirty="0" smtClean="0"/>
              <a:t> </a:t>
            </a:r>
            <a:r>
              <a:rPr lang="pl-PL" dirty="0" err="1" smtClean="0"/>
              <a:t>during</a:t>
            </a:r>
            <a:r>
              <a:rPr lang="pl-PL" dirty="0" smtClean="0"/>
              <a:t> Middle </a:t>
            </a:r>
            <a:r>
              <a:rPr lang="pl-PL" dirty="0" err="1" smtClean="0"/>
              <a:t>Ages</a:t>
            </a:r>
            <a:r>
              <a:rPr lang="pl-PL" dirty="0" smtClean="0"/>
              <a:t>. </a:t>
            </a:r>
            <a:r>
              <a:rPr lang="pl-PL" dirty="0" err="1" smtClean="0"/>
              <a:t>What</a:t>
            </a:r>
            <a:r>
              <a:rPr lang="pl-PL" dirty="0" smtClean="0"/>
              <a:t> do </a:t>
            </a:r>
            <a:r>
              <a:rPr lang="pl-PL" dirty="0" err="1" smtClean="0"/>
              <a:t>you</a:t>
            </a:r>
            <a:r>
              <a:rPr lang="pl-PL" dirty="0" smtClean="0"/>
              <a:t> </a:t>
            </a:r>
            <a:r>
              <a:rPr lang="pl-PL" dirty="0" err="1" smtClean="0"/>
              <a:t>think</a:t>
            </a:r>
            <a:r>
              <a:rPr lang="pl-PL" dirty="0" smtClean="0"/>
              <a:t> </a:t>
            </a:r>
            <a:r>
              <a:rPr lang="pl-PL" dirty="0" err="1" smtClean="0"/>
              <a:t>about</a:t>
            </a:r>
            <a:r>
              <a:rPr lang="pl-PL" dirty="0" smtClean="0"/>
              <a:t> </a:t>
            </a:r>
            <a:r>
              <a:rPr lang="pl-PL" dirty="0" err="1" smtClean="0"/>
              <a:t>potential</a:t>
            </a:r>
            <a:r>
              <a:rPr lang="pl-PL" dirty="0" smtClean="0"/>
              <a:t> </a:t>
            </a:r>
            <a:r>
              <a:rPr lang="pl-PL" dirty="0" err="1" smtClean="0"/>
              <a:t>consequences</a:t>
            </a:r>
            <a:r>
              <a:rPr lang="pl-PL" dirty="0" smtClean="0"/>
              <a:t> of </a:t>
            </a:r>
            <a:r>
              <a:rPr lang="pl-PL" dirty="0" err="1" smtClean="0"/>
              <a:t>climate</a:t>
            </a:r>
            <a:r>
              <a:rPr lang="pl-PL" dirty="0" smtClean="0"/>
              <a:t> </a:t>
            </a:r>
            <a:r>
              <a:rPr lang="pl-PL" dirty="0" err="1" smtClean="0"/>
              <a:t>change</a:t>
            </a:r>
            <a:r>
              <a:rPr lang="pl-PL" dirty="0" smtClean="0"/>
              <a:t> to the system </a:t>
            </a:r>
            <a:r>
              <a:rPr lang="pl-PL" dirty="0" err="1" smtClean="0"/>
              <a:t>that</a:t>
            </a:r>
            <a:r>
              <a:rPr lang="pl-PL" dirty="0" smtClean="0"/>
              <a:t> we </a:t>
            </a:r>
            <a:r>
              <a:rPr lang="pl-PL" dirty="0" err="1" smtClean="0"/>
              <a:t>are</a:t>
            </a:r>
            <a:r>
              <a:rPr lang="pl-PL" dirty="0" smtClean="0"/>
              <a:t> </a:t>
            </a:r>
            <a:r>
              <a:rPr lang="pl-PL" dirty="0" err="1" smtClean="0"/>
              <a:t>living</a:t>
            </a:r>
            <a:r>
              <a:rPr lang="pl-PL" dirty="0" smtClean="0"/>
              <a:t> in? </a:t>
            </a:r>
          </a:p>
        </p:txBody>
      </p:sp>
      <p:sp>
        <p:nvSpPr>
          <p:cNvPr id="4" name="Symbol zastępczy zawartości 3"/>
          <p:cNvSpPr>
            <a:spLocks noGrp="1"/>
          </p:cNvSpPr>
          <p:nvPr>
            <p:ph sz="half" idx="2"/>
          </p:nvPr>
        </p:nvSpPr>
        <p:spPr>
          <a:xfrm>
            <a:off x="6172200" y="2188880"/>
            <a:ext cx="5181600" cy="4351338"/>
          </a:xfrm>
        </p:spPr>
        <p:txBody>
          <a:bodyPr>
            <a:normAutofit fontScale="92500" lnSpcReduction="20000"/>
          </a:bodyPr>
          <a:lstStyle/>
          <a:p>
            <a:r>
              <a:rPr lang="pl-PL" dirty="0" smtClean="0"/>
              <a:t> </a:t>
            </a:r>
            <a:r>
              <a:rPr lang="pl-PL" dirty="0" err="1" smtClean="0"/>
              <a:t>What</a:t>
            </a:r>
            <a:r>
              <a:rPr lang="pl-PL" dirty="0" smtClean="0"/>
              <a:t> do </a:t>
            </a:r>
            <a:r>
              <a:rPr lang="pl-PL" dirty="0" err="1" smtClean="0"/>
              <a:t>you</a:t>
            </a:r>
            <a:r>
              <a:rPr lang="pl-PL" dirty="0" smtClean="0"/>
              <a:t> </a:t>
            </a:r>
            <a:r>
              <a:rPr lang="pl-PL" dirty="0" err="1" smtClean="0"/>
              <a:t>thing</a:t>
            </a:r>
            <a:r>
              <a:rPr lang="pl-PL" dirty="0" smtClean="0"/>
              <a:t> </a:t>
            </a:r>
            <a:r>
              <a:rPr lang="pl-PL" dirty="0" err="1" smtClean="0"/>
              <a:t>about</a:t>
            </a:r>
            <a:r>
              <a:rPr lang="pl-PL" dirty="0" smtClean="0"/>
              <a:t> </a:t>
            </a:r>
            <a:r>
              <a:rPr lang="pl-PL" dirty="0" err="1" smtClean="0"/>
              <a:t>new</a:t>
            </a:r>
            <a:r>
              <a:rPr lang="pl-PL" dirty="0"/>
              <a:t> </a:t>
            </a:r>
            <a:r>
              <a:rPr lang="pl-PL" dirty="0" err="1" smtClean="0"/>
              <a:t>economic</a:t>
            </a:r>
            <a:r>
              <a:rPr lang="pl-PL" dirty="0" smtClean="0"/>
              <a:t> </a:t>
            </a:r>
            <a:r>
              <a:rPr lang="pl-PL" dirty="0" err="1" smtClean="0"/>
              <a:t>models</a:t>
            </a:r>
            <a:r>
              <a:rPr lang="pl-PL" dirty="0" smtClean="0"/>
              <a:t> </a:t>
            </a:r>
            <a:r>
              <a:rPr lang="pl-PL" dirty="0" err="1" smtClean="0"/>
              <a:t>that</a:t>
            </a:r>
            <a:r>
              <a:rPr lang="pl-PL" dirty="0" smtClean="0"/>
              <a:t> </a:t>
            </a:r>
            <a:r>
              <a:rPr lang="pl-PL" dirty="0" err="1" smtClean="0"/>
              <a:t>are</a:t>
            </a:r>
            <a:r>
              <a:rPr lang="pl-PL" dirty="0" smtClean="0"/>
              <a:t> not </a:t>
            </a:r>
            <a:r>
              <a:rPr lang="pl-PL" dirty="0" err="1" smtClean="0"/>
              <a:t>based</a:t>
            </a:r>
            <a:r>
              <a:rPr lang="pl-PL" dirty="0" smtClean="0"/>
              <a:t> on </a:t>
            </a:r>
            <a:r>
              <a:rPr lang="pl-PL" dirty="0" err="1" smtClean="0"/>
              <a:t>internal</a:t>
            </a:r>
            <a:r>
              <a:rPr lang="pl-PL" dirty="0" smtClean="0"/>
              <a:t> </a:t>
            </a:r>
            <a:r>
              <a:rPr lang="pl-PL" dirty="0" err="1" smtClean="0"/>
              <a:t>growth</a:t>
            </a:r>
            <a:r>
              <a:rPr lang="pl-PL" dirty="0" smtClean="0"/>
              <a:t>? Do </a:t>
            </a:r>
            <a:r>
              <a:rPr lang="pl-PL" dirty="0" err="1" smtClean="0"/>
              <a:t>you</a:t>
            </a:r>
            <a:r>
              <a:rPr lang="pl-PL" dirty="0" smtClean="0"/>
              <a:t> </a:t>
            </a:r>
            <a:r>
              <a:rPr lang="pl-PL" dirty="0" err="1" smtClean="0"/>
              <a:t>think</a:t>
            </a:r>
            <a:r>
              <a:rPr lang="pl-PL" dirty="0" smtClean="0"/>
              <a:t> </a:t>
            </a:r>
            <a:r>
              <a:rPr lang="pl-PL" dirty="0" err="1" smtClean="0"/>
              <a:t>it</a:t>
            </a:r>
            <a:r>
              <a:rPr lang="pl-PL" dirty="0" smtClean="0"/>
              <a:t> </a:t>
            </a:r>
            <a:r>
              <a:rPr lang="pl-PL" dirty="0" err="1" smtClean="0"/>
              <a:t>will</a:t>
            </a:r>
            <a:r>
              <a:rPr lang="pl-PL" dirty="0" smtClean="0"/>
              <a:t> be </a:t>
            </a:r>
            <a:r>
              <a:rPr lang="pl-PL" dirty="0" err="1" smtClean="0"/>
              <a:t>easy</a:t>
            </a:r>
            <a:r>
              <a:rPr lang="pl-PL" dirty="0" smtClean="0"/>
              <a:t> to </a:t>
            </a:r>
            <a:r>
              <a:rPr lang="pl-PL" dirty="0" err="1" smtClean="0"/>
              <a:t>switch</a:t>
            </a:r>
            <a:r>
              <a:rPr lang="pl-PL" dirty="0" smtClean="0"/>
              <a:t>? </a:t>
            </a:r>
          </a:p>
          <a:p>
            <a:r>
              <a:rPr lang="pl-PL" dirty="0" smtClean="0"/>
              <a:t> </a:t>
            </a:r>
            <a:r>
              <a:rPr lang="pl-PL" dirty="0" err="1" smtClean="0"/>
              <a:t>Can</a:t>
            </a:r>
            <a:r>
              <a:rPr lang="pl-PL" dirty="0" smtClean="0"/>
              <a:t> </a:t>
            </a:r>
            <a:r>
              <a:rPr lang="pl-PL" dirty="0" err="1" smtClean="0"/>
              <a:t>you</a:t>
            </a:r>
            <a:r>
              <a:rPr lang="pl-PL" dirty="0" smtClean="0"/>
              <a:t> </a:t>
            </a:r>
            <a:r>
              <a:rPr lang="pl-PL" dirty="0" err="1" smtClean="0"/>
              <a:t>tell</a:t>
            </a:r>
            <a:r>
              <a:rPr lang="pl-PL" dirty="0" smtClean="0"/>
              <a:t> me </a:t>
            </a:r>
            <a:r>
              <a:rPr lang="pl-PL" dirty="0" err="1" smtClean="0"/>
              <a:t>why</a:t>
            </a:r>
            <a:r>
              <a:rPr lang="pl-PL" dirty="0" smtClean="0"/>
              <a:t> </a:t>
            </a:r>
            <a:r>
              <a:rPr lang="pl-PL" dirty="0" err="1" smtClean="0"/>
              <a:t>biodiversity</a:t>
            </a:r>
            <a:r>
              <a:rPr lang="pl-PL" dirty="0" smtClean="0"/>
              <a:t> </a:t>
            </a:r>
            <a:r>
              <a:rPr lang="pl-PL" dirty="0" err="1" smtClean="0"/>
              <a:t>is</a:t>
            </a:r>
            <a:r>
              <a:rPr lang="pl-PL" dirty="0" smtClean="0"/>
              <a:t> </a:t>
            </a:r>
            <a:r>
              <a:rPr lang="pl-PL" dirty="0" err="1" smtClean="0"/>
              <a:t>important</a:t>
            </a:r>
            <a:r>
              <a:rPr lang="pl-PL" dirty="0" smtClean="0"/>
              <a:t> and </a:t>
            </a:r>
            <a:r>
              <a:rPr lang="pl-PL" dirty="0" err="1" smtClean="0"/>
              <a:t>what</a:t>
            </a:r>
            <a:r>
              <a:rPr lang="pl-PL" dirty="0" smtClean="0"/>
              <a:t> do </a:t>
            </a:r>
            <a:r>
              <a:rPr lang="pl-PL" dirty="0" err="1" smtClean="0"/>
              <a:t>you</a:t>
            </a:r>
            <a:r>
              <a:rPr lang="pl-PL" dirty="0" smtClean="0"/>
              <a:t> </a:t>
            </a:r>
            <a:r>
              <a:rPr lang="pl-PL" dirty="0" err="1" smtClean="0"/>
              <a:t>think</a:t>
            </a:r>
            <a:r>
              <a:rPr lang="pl-PL" dirty="0" smtClean="0"/>
              <a:t> </a:t>
            </a:r>
            <a:r>
              <a:rPr lang="pl-PL" dirty="0" err="1" smtClean="0"/>
              <a:t>about</a:t>
            </a:r>
            <a:r>
              <a:rPr lang="pl-PL" dirty="0" smtClean="0"/>
              <a:t> 6th mass </a:t>
            </a:r>
            <a:r>
              <a:rPr lang="pl-PL" dirty="0" err="1" smtClean="0"/>
              <a:t>extinction</a:t>
            </a:r>
            <a:r>
              <a:rPr lang="pl-PL" dirty="0" smtClean="0"/>
              <a:t>?</a:t>
            </a:r>
          </a:p>
          <a:p>
            <a:r>
              <a:rPr lang="pl-PL" dirty="0" smtClean="0"/>
              <a:t>Do You </a:t>
            </a:r>
            <a:r>
              <a:rPr lang="pl-PL" dirty="0" err="1" smtClean="0"/>
              <a:t>have</a:t>
            </a:r>
            <a:r>
              <a:rPr lang="pl-PL" dirty="0" smtClean="0"/>
              <a:t> </a:t>
            </a:r>
            <a:r>
              <a:rPr lang="pl-PL" dirty="0" err="1" smtClean="0"/>
              <a:t>any</a:t>
            </a:r>
            <a:r>
              <a:rPr lang="pl-PL" dirty="0" smtClean="0"/>
              <a:t> </a:t>
            </a:r>
            <a:r>
              <a:rPr lang="pl-PL" dirty="0" err="1" smtClean="0"/>
              <a:t>questions</a:t>
            </a:r>
            <a:r>
              <a:rPr lang="pl-PL" dirty="0" smtClean="0"/>
              <a:t>?</a:t>
            </a:r>
          </a:p>
          <a:p>
            <a:pPr marL="0" indent="0">
              <a:buNone/>
            </a:pP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9" y="5916864"/>
            <a:ext cx="2635685" cy="941135"/>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882" y="5805123"/>
            <a:ext cx="4789118" cy="1052876"/>
          </a:xfrm>
          <a:prstGeom prst="rect">
            <a:avLst/>
          </a:prstGeom>
        </p:spPr>
      </p:pic>
    </p:spTree>
    <p:extLst>
      <p:ext uri="{BB962C8B-B14F-4D97-AF65-F5344CB8AC3E}">
        <p14:creationId xmlns:p14="http://schemas.microsoft.com/office/powerpoint/2010/main" val="1685667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64917"/>
            <a:ext cx="10515600" cy="1325563"/>
          </a:xfrm>
        </p:spPr>
        <p:txBody>
          <a:bodyPr/>
          <a:lstStyle/>
          <a:p>
            <a:r>
              <a:rPr lang="pl-PL" b="1" dirty="0" err="1" smtClean="0">
                <a:solidFill>
                  <a:schemeClr val="accent6">
                    <a:lumMod val="75000"/>
                  </a:schemeClr>
                </a:solidFill>
              </a:rPr>
              <a:t>Inspiration</a:t>
            </a:r>
            <a:r>
              <a:rPr lang="pl-PL" b="1" dirty="0" smtClean="0">
                <a:solidFill>
                  <a:schemeClr val="accent6">
                    <a:lumMod val="75000"/>
                  </a:schemeClr>
                </a:solidFill>
              </a:rPr>
              <a:t>: </a:t>
            </a:r>
            <a:endParaRPr lang="pl-PL" b="1" dirty="0">
              <a:solidFill>
                <a:schemeClr val="accent6">
                  <a:lumMod val="75000"/>
                </a:schemeClr>
              </a:solidFill>
            </a:endParaRPr>
          </a:p>
        </p:txBody>
      </p:sp>
      <p:sp>
        <p:nvSpPr>
          <p:cNvPr id="3" name="Symbol zastępczy zawartości 2"/>
          <p:cNvSpPr>
            <a:spLocks noGrp="1"/>
          </p:cNvSpPr>
          <p:nvPr>
            <p:ph sz="half" idx="1"/>
          </p:nvPr>
        </p:nvSpPr>
        <p:spPr>
          <a:xfrm>
            <a:off x="750517" y="1462370"/>
            <a:ext cx="5875751" cy="4351338"/>
          </a:xfrm>
        </p:spPr>
        <p:txBody>
          <a:bodyPr>
            <a:noAutofit/>
          </a:bodyPr>
          <a:lstStyle/>
          <a:p>
            <a:r>
              <a:rPr lang="pl-PL" sz="1800" dirty="0">
                <a:hlinkClick r:id="rId2"/>
              </a:rPr>
              <a:t>https://www.youtube.com/watch?v=SxbprYyjyyU</a:t>
            </a:r>
            <a:endParaRPr lang="pl-PL" sz="1800" dirty="0"/>
          </a:p>
          <a:p>
            <a:r>
              <a:rPr lang="pl-PL" sz="1800" dirty="0">
                <a:hlinkClick r:id="rId3"/>
              </a:rPr>
              <a:t>https://www.youtube.com/watch?v=gUhxcdzRgLQ</a:t>
            </a:r>
            <a:endParaRPr lang="pl-PL" sz="1800" dirty="0"/>
          </a:p>
          <a:p>
            <a:r>
              <a:rPr lang="pl-PL" sz="1800" dirty="0">
                <a:hlinkClick r:id="rId4"/>
              </a:rPr>
              <a:t>https://www.youtube.com/watch?v=mVIF4FThR5o</a:t>
            </a:r>
            <a:endParaRPr lang="pl-PL" sz="1800" dirty="0"/>
          </a:p>
          <a:p>
            <a:r>
              <a:rPr lang="pl-PL" sz="1800" dirty="0">
                <a:hlinkClick r:id="rId5"/>
              </a:rPr>
              <a:t>https://www.youtube.com/watch?v=I-4F5MJEeqs</a:t>
            </a:r>
            <a:endParaRPr lang="pl-PL" sz="1800" dirty="0"/>
          </a:p>
          <a:p>
            <a:r>
              <a:rPr lang="pl-PL" sz="1800" dirty="0">
                <a:hlinkClick r:id="rId6"/>
              </a:rPr>
              <a:t>https://www.youtube.com/watch?v=-D_Np-3dVBQ</a:t>
            </a:r>
            <a:endParaRPr lang="pl-PL" sz="1800" dirty="0"/>
          </a:p>
          <a:p>
            <a:r>
              <a:rPr lang="pl-PL" sz="1800" dirty="0">
                <a:hlinkClick r:id="rId7"/>
              </a:rPr>
              <a:t>https://www.youtube.com/watch?v=O7PPd_0a9Mw</a:t>
            </a:r>
            <a:endParaRPr lang="pl-PL" sz="1800" dirty="0"/>
          </a:p>
          <a:p>
            <a:r>
              <a:rPr lang="pl-PL" sz="1800" dirty="0">
                <a:hlinkClick r:id="rId8"/>
              </a:rPr>
              <a:t>https://www.youtube.com/watch?v=SAZAKPUQMw0</a:t>
            </a:r>
            <a:endParaRPr lang="pl-PL" sz="1800" dirty="0"/>
          </a:p>
          <a:p>
            <a:r>
              <a:rPr lang="pl-PL" sz="1800" dirty="0">
                <a:hlinkClick r:id="rId9"/>
              </a:rPr>
              <a:t>https://www.youtube.com/watch?v=4fkcTA7YX44</a:t>
            </a:r>
            <a:endParaRPr lang="pl-PL" sz="1800" dirty="0"/>
          </a:p>
          <a:p>
            <a:r>
              <a:rPr lang="pl-PL" sz="1800" dirty="0">
                <a:hlinkClick r:id="rId10"/>
              </a:rPr>
              <a:t>https://www.youtube.com/watch?v=YF8AAJSTJoM</a:t>
            </a:r>
            <a:endParaRPr lang="pl-PL" sz="1800" dirty="0"/>
          </a:p>
          <a:p>
            <a:r>
              <a:rPr lang="pl-PL" sz="1800" dirty="0">
                <a:hlinkClick r:id="rId11"/>
              </a:rPr>
              <a:t>https://www.youtube.com/watch?v=CUfTM-BC-ek</a:t>
            </a:r>
            <a:endParaRPr lang="pl-PL" sz="1800" dirty="0"/>
          </a:p>
          <a:p>
            <a:r>
              <a:rPr lang="pl-PL" sz="1800" dirty="0">
                <a:hlinkClick r:id="rId12"/>
              </a:rPr>
              <a:t>https://www.youtube.com/watch?v=DkZ7BJQupVA</a:t>
            </a:r>
            <a:endParaRPr lang="pl-PL" sz="1800" dirty="0"/>
          </a:p>
          <a:p>
            <a:r>
              <a:rPr lang="pl-PL" sz="1800" dirty="0">
                <a:hlinkClick r:id="rId13"/>
              </a:rPr>
              <a:t>https://</a:t>
            </a:r>
            <a:r>
              <a:rPr lang="pl-PL" sz="1800" dirty="0" smtClean="0">
                <a:hlinkClick r:id="rId13"/>
              </a:rPr>
              <a:t>www.youtube.com/watch?v=MEX2J_sAdGs</a:t>
            </a:r>
            <a:endParaRPr lang="pl-PL" sz="1800" dirty="0"/>
          </a:p>
        </p:txBody>
      </p:sp>
      <p:sp>
        <p:nvSpPr>
          <p:cNvPr id="4" name="Symbol zastępczy zawartości 3"/>
          <p:cNvSpPr>
            <a:spLocks noGrp="1"/>
          </p:cNvSpPr>
          <p:nvPr>
            <p:ph sz="half" idx="2"/>
          </p:nvPr>
        </p:nvSpPr>
        <p:spPr>
          <a:xfrm>
            <a:off x="6172200" y="1462370"/>
            <a:ext cx="5181600" cy="4351338"/>
          </a:xfrm>
        </p:spPr>
        <p:txBody>
          <a:bodyPr>
            <a:normAutofit fontScale="92500" lnSpcReduction="20000"/>
          </a:bodyPr>
          <a:lstStyle/>
          <a:p>
            <a:r>
              <a:rPr lang="pl-PL" sz="2000" dirty="0">
                <a:hlinkClick r:id="rId14"/>
              </a:rPr>
              <a:t>https://</a:t>
            </a:r>
            <a:r>
              <a:rPr lang="pl-PL" sz="2000" dirty="0" smtClean="0">
                <a:hlinkClick r:id="rId14"/>
              </a:rPr>
              <a:t>youtu.be/z9gHuAwxwAs</a:t>
            </a:r>
            <a:endParaRPr lang="pl-PL" sz="2000" dirty="0" smtClean="0"/>
          </a:p>
          <a:p>
            <a:r>
              <a:rPr lang="pl-PL" sz="2000" dirty="0">
                <a:hlinkClick r:id="rId15"/>
              </a:rPr>
              <a:t>https://</a:t>
            </a:r>
            <a:r>
              <a:rPr lang="pl-PL" sz="2000" dirty="0" smtClean="0">
                <a:hlinkClick r:id="rId15"/>
              </a:rPr>
              <a:t>youtu.be/0MXP2E09dJQ</a:t>
            </a:r>
            <a:endParaRPr lang="pl-PL" sz="2000" dirty="0" smtClean="0"/>
          </a:p>
          <a:p>
            <a:r>
              <a:rPr lang="pl-PL" sz="2000" dirty="0">
                <a:hlinkClick r:id="rId16"/>
              </a:rPr>
              <a:t>https://youtu.be/_</a:t>
            </a:r>
            <a:r>
              <a:rPr lang="pl-PL" sz="2000" dirty="0" smtClean="0">
                <a:hlinkClick r:id="rId16"/>
              </a:rPr>
              <a:t>MT2umCcEwc</a:t>
            </a:r>
            <a:endParaRPr lang="pl-PL" sz="2000" dirty="0" smtClean="0"/>
          </a:p>
          <a:p>
            <a:endParaRPr lang="pl-PL" sz="2000" dirty="0" smtClean="0"/>
          </a:p>
          <a:p>
            <a:r>
              <a:rPr lang="pl-PL" sz="2000" dirty="0" err="1" smtClean="0"/>
              <a:t>What</a:t>
            </a:r>
            <a:r>
              <a:rPr lang="pl-PL" sz="2000" dirty="0" smtClean="0"/>
              <a:t> </a:t>
            </a:r>
            <a:r>
              <a:rPr lang="pl-PL" sz="2000" dirty="0" err="1" smtClean="0"/>
              <a:t>is</a:t>
            </a:r>
            <a:r>
              <a:rPr lang="pl-PL" sz="2000" dirty="0" smtClean="0"/>
              <a:t> </a:t>
            </a:r>
            <a:r>
              <a:rPr lang="pl-PL" sz="2000" dirty="0" err="1" smtClean="0"/>
              <a:t>citizens</a:t>
            </a:r>
            <a:r>
              <a:rPr lang="pl-PL" sz="2000" dirty="0" smtClean="0"/>
              <a:t>’ </a:t>
            </a:r>
            <a:r>
              <a:rPr lang="pl-PL" sz="2000" dirty="0" err="1" smtClean="0"/>
              <a:t>assembly</a:t>
            </a:r>
            <a:r>
              <a:rPr lang="pl-PL" sz="2000" dirty="0"/>
              <a:t/>
            </a:r>
            <a:br>
              <a:rPr lang="pl-PL" sz="2000" dirty="0"/>
            </a:br>
            <a:r>
              <a:rPr lang="pl-PL" sz="2000" dirty="0">
                <a:hlinkClick r:id="rId17"/>
              </a:rPr>
              <a:t>https://</a:t>
            </a:r>
            <a:r>
              <a:rPr lang="pl-PL" sz="2000" dirty="0" smtClean="0">
                <a:hlinkClick r:id="rId17"/>
              </a:rPr>
              <a:t>www.youtube.com/watch?v=4kOGdq-9jXM</a:t>
            </a:r>
            <a:endParaRPr lang="pl-PL" sz="2000" dirty="0" smtClean="0"/>
          </a:p>
          <a:p>
            <a:pPr marL="0" indent="0">
              <a:buNone/>
            </a:pPr>
            <a:endParaRPr lang="pl-PL" sz="2000" dirty="0"/>
          </a:p>
          <a:p>
            <a:r>
              <a:rPr lang="pl-PL" sz="2000" dirty="0" smtClean="0"/>
              <a:t>Good news: </a:t>
            </a:r>
            <a:br>
              <a:rPr lang="pl-PL" sz="2000" dirty="0" smtClean="0"/>
            </a:br>
            <a:r>
              <a:rPr lang="pl-PL" sz="2000" u="sng" dirty="0">
                <a:hlinkClick r:id="rId18"/>
              </a:rPr>
              <a:t>https://futurecrun.ch/99-good-news-2019</a:t>
            </a:r>
            <a:endParaRPr lang="pl-PL" sz="2000" dirty="0"/>
          </a:p>
          <a:p>
            <a:pPr marL="0" indent="0">
              <a:buNone/>
            </a:pPr>
            <a:endParaRPr lang="pl-PL" dirty="0" smtClean="0"/>
          </a:p>
          <a:p>
            <a:pPr marL="0" indent="0">
              <a:buNone/>
            </a:pPr>
            <a:r>
              <a:rPr lang="pl-PL" sz="2000" dirty="0" err="1" smtClean="0"/>
              <a:t>Documentary</a:t>
            </a:r>
            <a:r>
              <a:rPr lang="pl-PL" sz="2000" dirty="0" smtClean="0"/>
              <a:t> film:</a:t>
            </a:r>
            <a:br>
              <a:rPr lang="pl-PL" sz="2000" dirty="0" smtClean="0"/>
            </a:br>
            <a:r>
              <a:rPr lang="pl-PL" sz="2000" dirty="0" smtClean="0"/>
              <a:t>„</a:t>
            </a:r>
            <a:r>
              <a:rPr lang="pl-PL" sz="2000" dirty="0" err="1" smtClean="0"/>
              <a:t>Before</a:t>
            </a:r>
            <a:r>
              <a:rPr lang="pl-PL" sz="2000" dirty="0" smtClean="0"/>
              <a:t> the </a:t>
            </a:r>
            <a:r>
              <a:rPr lang="pl-PL" sz="2000" dirty="0" err="1" smtClean="0"/>
              <a:t>flood</a:t>
            </a:r>
            <a:r>
              <a:rPr lang="pl-PL" sz="2000" dirty="0" smtClean="0"/>
              <a:t>” </a:t>
            </a:r>
            <a:r>
              <a:rPr lang="pl-PL" sz="2000" dirty="0" err="1" smtClean="0"/>
              <a:t>it</a:t>
            </a:r>
            <a:r>
              <a:rPr lang="pl-PL" sz="2000" dirty="0" smtClean="0"/>
              <a:t> </a:t>
            </a:r>
            <a:r>
              <a:rPr lang="pl-PL" sz="2000" dirty="0" err="1" smtClean="0"/>
              <a:t>supose</a:t>
            </a:r>
            <a:r>
              <a:rPr lang="pl-PL" sz="2000" dirty="0" smtClean="0"/>
              <a:t> to be </a:t>
            </a:r>
            <a:r>
              <a:rPr lang="pl-PL" sz="2000" dirty="0" err="1" smtClean="0"/>
              <a:t>at</a:t>
            </a:r>
            <a:r>
              <a:rPr lang="pl-PL" sz="2000" dirty="0" smtClean="0"/>
              <a:t> </a:t>
            </a:r>
            <a:r>
              <a:rPr lang="pl-PL" sz="2000" dirty="0" err="1" smtClean="0"/>
              <a:t>Netflix</a:t>
            </a:r>
            <a:r>
              <a:rPr lang="pl-PL" sz="2000" dirty="0"/>
              <a:t/>
            </a:r>
            <a:br>
              <a:rPr lang="pl-PL" sz="2000" dirty="0"/>
            </a:br>
            <a:r>
              <a:rPr lang="pl-PL" sz="2000" dirty="0" smtClean="0"/>
              <a:t>„In </a:t>
            </a:r>
            <a:r>
              <a:rPr lang="pl-PL" sz="2000" dirty="0" err="1" smtClean="0"/>
              <a:t>transition</a:t>
            </a:r>
            <a:r>
              <a:rPr lang="pl-PL" sz="2000" dirty="0" smtClean="0"/>
              <a:t>”, „In </a:t>
            </a:r>
            <a:r>
              <a:rPr lang="pl-PL" sz="2000" dirty="0" err="1" smtClean="0"/>
              <a:t>transition</a:t>
            </a:r>
            <a:r>
              <a:rPr lang="pl-PL" sz="2000" dirty="0" smtClean="0"/>
              <a:t> 2.0”</a:t>
            </a:r>
            <a:br>
              <a:rPr lang="pl-PL" sz="2000" dirty="0" smtClean="0"/>
            </a:br>
            <a:r>
              <a:rPr lang="pl-PL" sz="2000" dirty="0" smtClean="0"/>
              <a:t>„</a:t>
            </a:r>
            <a:r>
              <a:rPr lang="pl-PL" sz="2000" dirty="0" err="1"/>
              <a:t>Anthropocene</a:t>
            </a:r>
            <a:r>
              <a:rPr lang="pl-PL" sz="2000" dirty="0"/>
              <a:t>: The Human </a:t>
            </a:r>
            <a:r>
              <a:rPr lang="pl-PL" sz="2000" dirty="0" err="1" smtClean="0"/>
              <a:t>Epoch</a:t>
            </a:r>
            <a:r>
              <a:rPr lang="pl-PL" sz="2000" dirty="0" smtClean="0"/>
              <a:t>”</a:t>
            </a:r>
          </a:p>
        </p:txBody>
      </p:sp>
      <p:pic>
        <p:nvPicPr>
          <p:cNvPr id="5" name="Obraz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11014" y="6224622"/>
            <a:ext cx="2880986" cy="633378"/>
          </a:xfrm>
          <a:prstGeom prst="rect">
            <a:avLst/>
          </a:prstGeom>
        </p:spPr>
      </p:pic>
      <p:pic>
        <p:nvPicPr>
          <p:cNvPr id="6" name="Obraz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6107837"/>
            <a:ext cx="2100861" cy="750163"/>
          </a:xfrm>
          <a:prstGeom prst="rect">
            <a:avLst/>
          </a:prstGeom>
        </p:spPr>
      </p:pic>
    </p:spTree>
    <p:extLst>
      <p:ext uri="{BB962C8B-B14F-4D97-AF65-F5344CB8AC3E}">
        <p14:creationId xmlns:p14="http://schemas.microsoft.com/office/powerpoint/2010/main" val="1882257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smtClean="0">
                <a:solidFill>
                  <a:schemeClr val="accent6">
                    <a:lumMod val="75000"/>
                  </a:schemeClr>
                </a:solidFill>
              </a:rPr>
              <a:t>What</a:t>
            </a:r>
            <a:r>
              <a:rPr lang="pl-PL" b="1" dirty="0" smtClean="0">
                <a:solidFill>
                  <a:schemeClr val="accent6">
                    <a:lumMod val="75000"/>
                  </a:schemeClr>
                </a:solidFill>
              </a:rPr>
              <a:t> </a:t>
            </a:r>
            <a:r>
              <a:rPr lang="pl-PL" b="1" dirty="0" err="1" smtClean="0">
                <a:solidFill>
                  <a:schemeClr val="accent6">
                    <a:lumMod val="75000"/>
                  </a:schemeClr>
                </a:solidFill>
              </a:rPr>
              <a:t>is</a:t>
            </a:r>
            <a:r>
              <a:rPr lang="pl-PL" b="1" dirty="0" smtClean="0">
                <a:solidFill>
                  <a:schemeClr val="accent6">
                    <a:lumMod val="75000"/>
                  </a:schemeClr>
                </a:solidFill>
              </a:rPr>
              <a:t> the </a:t>
            </a:r>
            <a:r>
              <a:rPr lang="pl-PL" b="1" dirty="0" err="1" smtClean="0">
                <a:solidFill>
                  <a:schemeClr val="accent6">
                    <a:lumMod val="75000"/>
                  </a:schemeClr>
                </a:solidFill>
              </a:rPr>
              <a:t>difference</a:t>
            </a:r>
            <a:r>
              <a:rPr lang="pl-PL" b="1" dirty="0" smtClean="0">
                <a:solidFill>
                  <a:schemeClr val="accent6">
                    <a:lumMod val="75000"/>
                  </a:schemeClr>
                </a:solidFill>
              </a:rPr>
              <a:t> </a:t>
            </a:r>
            <a:r>
              <a:rPr lang="pl-PL" b="1" dirty="0" err="1" smtClean="0">
                <a:solidFill>
                  <a:schemeClr val="accent6">
                    <a:lumMod val="75000"/>
                  </a:schemeClr>
                </a:solidFill>
              </a:rPr>
              <a:t>between</a:t>
            </a:r>
            <a:r>
              <a:rPr lang="pl-PL" b="1" dirty="0" smtClean="0">
                <a:solidFill>
                  <a:schemeClr val="accent6">
                    <a:lumMod val="75000"/>
                  </a:schemeClr>
                </a:solidFill>
              </a:rPr>
              <a:t>:</a:t>
            </a:r>
            <a:endParaRPr lang="pl-PL" b="1" dirty="0">
              <a:solidFill>
                <a:schemeClr val="accent6">
                  <a:lumMod val="75000"/>
                </a:schemeClr>
              </a:solidFill>
            </a:endParaRPr>
          </a:p>
        </p:txBody>
      </p:sp>
      <p:sp>
        <p:nvSpPr>
          <p:cNvPr id="3" name="Symbol zastępczy zawartości 2"/>
          <p:cNvSpPr>
            <a:spLocks noGrp="1"/>
          </p:cNvSpPr>
          <p:nvPr>
            <p:ph sz="half" idx="1"/>
          </p:nvPr>
        </p:nvSpPr>
        <p:spPr/>
        <p:txBody>
          <a:bodyPr>
            <a:normAutofit/>
          </a:bodyPr>
          <a:lstStyle/>
          <a:p>
            <a:pPr marL="0" indent="0">
              <a:buNone/>
            </a:pPr>
            <a:r>
              <a:rPr lang="pl-PL" sz="4400" dirty="0" smtClean="0"/>
              <a:t>Global Warming</a:t>
            </a:r>
          </a:p>
          <a:p>
            <a:pPr marL="0" indent="0">
              <a:buNone/>
            </a:pPr>
            <a:endParaRPr lang="pl-PL" sz="4400" dirty="0"/>
          </a:p>
          <a:p>
            <a:endParaRPr lang="pl-PL" dirty="0" smtClean="0"/>
          </a:p>
          <a:p>
            <a:pPr marL="0" indent="0">
              <a:buNone/>
            </a:pPr>
            <a:endParaRPr lang="pl-PL" dirty="0"/>
          </a:p>
          <a:p>
            <a:pPr marL="0" indent="0">
              <a:buNone/>
            </a:pPr>
            <a:r>
              <a:rPr lang="en-US" dirty="0" smtClean="0"/>
              <a:t> </a:t>
            </a:r>
            <a:endParaRPr lang="pl-PL" dirty="0"/>
          </a:p>
        </p:txBody>
      </p:sp>
      <p:sp>
        <p:nvSpPr>
          <p:cNvPr id="5" name="Symbol zastępczy zawartości 4"/>
          <p:cNvSpPr>
            <a:spLocks noGrp="1"/>
          </p:cNvSpPr>
          <p:nvPr>
            <p:ph sz="half" idx="2"/>
          </p:nvPr>
        </p:nvSpPr>
        <p:spPr/>
        <p:txBody>
          <a:bodyPr>
            <a:normAutofit/>
          </a:bodyPr>
          <a:lstStyle/>
          <a:p>
            <a:pPr marL="0" indent="0">
              <a:buNone/>
            </a:pPr>
            <a:r>
              <a:rPr lang="pl-PL" sz="4400" dirty="0" err="1" smtClean="0"/>
              <a:t>Climate</a:t>
            </a:r>
            <a:r>
              <a:rPr lang="pl-PL" sz="4400" dirty="0" smtClean="0"/>
              <a:t> </a:t>
            </a:r>
            <a:r>
              <a:rPr lang="pl-PL" sz="4400" dirty="0" err="1" smtClean="0"/>
              <a:t>change</a:t>
            </a:r>
            <a:r>
              <a:rPr lang="pl-PL" sz="4400" dirty="0" smtClean="0"/>
              <a:t/>
            </a:r>
            <a:br>
              <a:rPr lang="pl-PL" sz="4400" dirty="0" smtClean="0"/>
            </a:br>
            <a:endParaRPr lang="pl-PL" sz="4400" dirty="0"/>
          </a:p>
          <a:p>
            <a:pPr marL="0" indent="0">
              <a:buNone/>
            </a:pPr>
            <a:endParaRPr lang="pl-PL" sz="2400"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839" y="5954213"/>
            <a:ext cx="4110970" cy="903787"/>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3" y="5727192"/>
            <a:ext cx="3166872" cy="1130808"/>
          </a:xfrm>
          <a:prstGeom prst="rect">
            <a:avLst/>
          </a:prstGeom>
        </p:spPr>
      </p:pic>
    </p:spTree>
    <p:extLst>
      <p:ext uri="{BB962C8B-B14F-4D97-AF65-F5344CB8AC3E}">
        <p14:creationId xmlns:p14="http://schemas.microsoft.com/office/powerpoint/2010/main" val="1293930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smtClean="0">
                <a:solidFill>
                  <a:schemeClr val="accent6">
                    <a:lumMod val="75000"/>
                  </a:schemeClr>
                </a:solidFill>
              </a:rPr>
              <a:t>What</a:t>
            </a:r>
            <a:r>
              <a:rPr lang="pl-PL" b="1" dirty="0" smtClean="0">
                <a:solidFill>
                  <a:schemeClr val="accent6">
                    <a:lumMod val="75000"/>
                  </a:schemeClr>
                </a:solidFill>
              </a:rPr>
              <a:t> </a:t>
            </a:r>
            <a:r>
              <a:rPr lang="pl-PL" b="1" dirty="0" err="1" smtClean="0">
                <a:solidFill>
                  <a:schemeClr val="accent6">
                    <a:lumMod val="75000"/>
                  </a:schemeClr>
                </a:solidFill>
              </a:rPr>
              <a:t>is</a:t>
            </a:r>
            <a:r>
              <a:rPr lang="pl-PL" b="1" dirty="0" smtClean="0">
                <a:solidFill>
                  <a:schemeClr val="accent6">
                    <a:lumMod val="75000"/>
                  </a:schemeClr>
                </a:solidFill>
              </a:rPr>
              <a:t> the </a:t>
            </a:r>
            <a:r>
              <a:rPr lang="pl-PL" b="1" dirty="0" err="1" smtClean="0">
                <a:solidFill>
                  <a:schemeClr val="accent6">
                    <a:lumMod val="75000"/>
                  </a:schemeClr>
                </a:solidFill>
              </a:rPr>
              <a:t>difference</a:t>
            </a:r>
            <a:r>
              <a:rPr lang="pl-PL" b="1" dirty="0" smtClean="0">
                <a:solidFill>
                  <a:schemeClr val="accent6">
                    <a:lumMod val="75000"/>
                  </a:schemeClr>
                </a:solidFill>
              </a:rPr>
              <a:t> </a:t>
            </a:r>
            <a:r>
              <a:rPr lang="pl-PL" b="1" dirty="0" err="1" smtClean="0">
                <a:solidFill>
                  <a:schemeClr val="accent6">
                    <a:lumMod val="75000"/>
                  </a:schemeClr>
                </a:solidFill>
              </a:rPr>
              <a:t>between</a:t>
            </a:r>
            <a:r>
              <a:rPr lang="pl-PL" b="1" dirty="0" smtClean="0">
                <a:solidFill>
                  <a:schemeClr val="accent6">
                    <a:lumMod val="75000"/>
                  </a:schemeClr>
                </a:solidFill>
              </a:rPr>
              <a:t>:</a:t>
            </a:r>
            <a:endParaRPr lang="pl-PL" b="1" dirty="0">
              <a:solidFill>
                <a:schemeClr val="accent6">
                  <a:lumMod val="75000"/>
                </a:schemeClr>
              </a:solidFill>
            </a:endParaRPr>
          </a:p>
        </p:txBody>
      </p:sp>
      <p:sp>
        <p:nvSpPr>
          <p:cNvPr id="3" name="Symbol zastępczy zawartości 2"/>
          <p:cNvSpPr>
            <a:spLocks noGrp="1"/>
          </p:cNvSpPr>
          <p:nvPr>
            <p:ph sz="half" idx="1"/>
          </p:nvPr>
        </p:nvSpPr>
        <p:spPr>
          <a:xfrm>
            <a:off x="838200" y="1924163"/>
            <a:ext cx="5181600" cy="4351338"/>
          </a:xfrm>
        </p:spPr>
        <p:txBody>
          <a:bodyPr>
            <a:normAutofit fontScale="85000" lnSpcReduction="20000"/>
          </a:bodyPr>
          <a:lstStyle/>
          <a:p>
            <a:pPr marL="0" indent="0">
              <a:buNone/>
            </a:pPr>
            <a:r>
              <a:rPr lang="pl-PL" sz="5200" dirty="0" smtClean="0"/>
              <a:t>Global Warming</a:t>
            </a:r>
          </a:p>
          <a:p>
            <a:pPr marL="0" indent="0">
              <a:buNone/>
            </a:pPr>
            <a:endParaRPr lang="pl-PL" sz="4400" dirty="0"/>
          </a:p>
          <a:p>
            <a:r>
              <a:rPr lang="en-US" dirty="0" smtClean="0"/>
              <a:t>is just one aspect of climate change. “Global warming” refers to the rise in global temperatures due mainly to the increasing concentrations of greenhouse gases in the atmosphere. </a:t>
            </a:r>
            <a:endParaRPr lang="pl-PL" dirty="0" smtClean="0"/>
          </a:p>
          <a:p>
            <a:pPr marL="0" indent="0">
              <a:buNone/>
            </a:pPr>
            <a:endParaRPr lang="pl-PL" sz="4400" dirty="0"/>
          </a:p>
          <a:p>
            <a:endParaRPr lang="pl-PL" dirty="0" smtClean="0"/>
          </a:p>
          <a:p>
            <a:pPr marL="0" indent="0">
              <a:buNone/>
            </a:pPr>
            <a:endParaRPr lang="pl-PL" dirty="0"/>
          </a:p>
          <a:p>
            <a:pPr marL="0" indent="0">
              <a:buNone/>
            </a:pPr>
            <a:r>
              <a:rPr lang="en-US" dirty="0" smtClean="0"/>
              <a:t> </a:t>
            </a:r>
            <a:endParaRPr lang="pl-PL" dirty="0"/>
          </a:p>
        </p:txBody>
      </p:sp>
      <p:sp>
        <p:nvSpPr>
          <p:cNvPr id="5" name="Symbol zastępczy zawartości 4"/>
          <p:cNvSpPr>
            <a:spLocks noGrp="1"/>
          </p:cNvSpPr>
          <p:nvPr>
            <p:ph sz="half" idx="2"/>
          </p:nvPr>
        </p:nvSpPr>
        <p:spPr>
          <a:xfrm>
            <a:off x="6172200" y="1924163"/>
            <a:ext cx="5181600" cy="4351338"/>
          </a:xfrm>
        </p:spPr>
        <p:txBody>
          <a:bodyPr>
            <a:normAutofit fontScale="85000" lnSpcReduction="20000"/>
          </a:bodyPr>
          <a:lstStyle/>
          <a:p>
            <a:pPr marL="0" indent="0">
              <a:buNone/>
            </a:pPr>
            <a:r>
              <a:rPr lang="pl-PL" sz="5200" dirty="0" err="1" smtClean="0"/>
              <a:t>Climate</a:t>
            </a:r>
            <a:r>
              <a:rPr lang="pl-PL" sz="5200" dirty="0" smtClean="0"/>
              <a:t> </a:t>
            </a:r>
            <a:r>
              <a:rPr lang="pl-PL" sz="5200" dirty="0" err="1" smtClean="0"/>
              <a:t>change</a:t>
            </a:r>
            <a:r>
              <a:rPr lang="pl-PL" sz="5200" dirty="0" smtClean="0"/>
              <a:t/>
            </a:r>
            <a:br>
              <a:rPr lang="pl-PL" sz="5200" dirty="0" smtClean="0"/>
            </a:br>
            <a:endParaRPr lang="pl-PL" sz="5200" dirty="0"/>
          </a:p>
          <a:p>
            <a:r>
              <a:rPr lang="pl-PL" dirty="0" smtClean="0"/>
              <a:t>„</a:t>
            </a:r>
            <a:r>
              <a:rPr lang="en-US" dirty="0" smtClean="0"/>
              <a:t>Climate change” refers to the increasing changes in the measures of climate over a long period of time – including</a:t>
            </a:r>
            <a:r>
              <a:rPr lang="pl-PL" dirty="0" smtClean="0"/>
              <a:t> </a:t>
            </a:r>
            <a:r>
              <a:rPr lang="en-US" dirty="0" smtClean="0"/>
              <a:t>rising sea levels</a:t>
            </a:r>
            <a:r>
              <a:rPr lang="pl-PL" dirty="0" smtClean="0"/>
              <a:t>;</a:t>
            </a:r>
            <a:r>
              <a:rPr lang="en-US" dirty="0" smtClean="0"/>
              <a:t> shrinking mountain glaciers;</a:t>
            </a:r>
            <a:r>
              <a:rPr lang="pl-PL" dirty="0" smtClean="0"/>
              <a:t> </a:t>
            </a:r>
            <a:r>
              <a:rPr lang="pl-PL" dirty="0" err="1" smtClean="0"/>
              <a:t>changing</a:t>
            </a:r>
            <a:r>
              <a:rPr lang="pl-PL" dirty="0" smtClean="0"/>
              <a:t> </a:t>
            </a:r>
            <a:r>
              <a:rPr lang="pl-PL" dirty="0" err="1" smtClean="0"/>
              <a:t>weather</a:t>
            </a:r>
            <a:r>
              <a:rPr lang="pl-PL" dirty="0" smtClean="0"/>
              <a:t> </a:t>
            </a:r>
            <a:r>
              <a:rPr lang="pl-PL" dirty="0" err="1" smtClean="0"/>
              <a:t>patterns</a:t>
            </a:r>
            <a:r>
              <a:rPr lang="en-US" dirty="0" smtClean="0"/>
              <a:t>; and shifts in flower/plant blooming times</a:t>
            </a:r>
            <a:r>
              <a:rPr lang="pl-PL" dirty="0" smtClean="0"/>
              <a:t> </a:t>
            </a:r>
            <a:r>
              <a:rPr lang="en-US" dirty="0" smtClean="0"/>
              <a:t>.</a:t>
            </a:r>
            <a:endParaRPr lang="pl-PL" dirty="0" smtClean="0"/>
          </a:p>
          <a:p>
            <a:endParaRPr lang="pl-PL" sz="24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757"/>
            <a:ext cx="2986055" cy="106624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844" y="5943410"/>
            <a:ext cx="4195156" cy="922295"/>
          </a:xfrm>
          <a:prstGeom prst="rect">
            <a:avLst/>
          </a:prstGeom>
        </p:spPr>
      </p:pic>
    </p:spTree>
    <p:extLst>
      <p:ext uri="{BB962C8B-B14F-4D97-AF65-F5344CB8AC3E}">
        <p14:creationId xmlns:p14="http://schemas.microsoft.com/office/powerpoint/2010/main" val="379808188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54578" y="489816"/>
            <a:ext cx="10515600" cy="1325563"/>
          </a:xfrm>
        </p:spPr>
        <p:txBody>
          <a:bodyPr/>
          <a:lstStyle/>
          <a:p>
            <a:pPr algn="ctr"/>
            <a:r>
              <a:rPr lang="en-US" b="1" dirty="0" smtClean="0">
                <a:solidFill>
                  <a:schemeClr val="accent6">
                    <a:lumMod val="75000"/>
                  </a:schemeClr>
                </a:solidFill>
              </a:rPr>
              <a:t>Climate change as a scientific fact</a:t>
            </a:r>
            <a:endParaRPr lang="pl-PL" b="1" dirty="0">
              <a:solidFill>
                <a:schemeClr val="accent6">
                  <a:lumMod val="75000"/>
                </a:schemeClr>
              </a:solidFill>
            </a:endParaRPr>
          </a:p>
        </p:txBody>
      </p:sp>
      <p:pic>
        <p:nvPicPr>
          <p:cNvPr id="1026" name="Picture 2" descr="https://lh3.googleusercontent.com/BBUz0ZvoFW9XiiuH6h8Uft3hFUUGGAOf5dicyEGQsGN0gn1nVbGS8ozJqrfEs0N4-VxURyyXQScqHQMvIEMy6SglEC4Avi_sNDfp6O4ap7IrnWT6owZzhlkLlebcxiQkwRFxf8Q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271847" y="1711734"/>
            <a:ext cx="3715604" cy="4974868"/>
          </a:xfrm>
          <a:prstGeom prst="rect">
            <a:avLst/>
          </a:prstGeom>
          <a:noFill/>
          <a:extLst>
            <a:ext uri="{909E8E84-426E-40DD-AFC4-6F175D3DCCD1}">
              <a14:hiddenFill xmlns:a14="http://schemas.microsoft.com/office/drawing/2010/main">
                <a:solidFill>
                  <a:srgbClr val="FFFFFF"/>
                </a:solidFill>
              </a14:hiddenFill>
            </a:ext>
          </a:extLst>
        </p:spPr>
      </p:pic>
      <p:sp>
        <p:nvSpPr>
          <p:cNvPr id="4" name="Symbol zastępczy zawartości 3"/>
          <p:cNvSpPr>
            <a:spLocks noGrp="1"/>
          </p:cNvSpPr>
          <p:nvPr>
            <p:ph sz="half" idx="2"/>
          </p:nvPr>
        </p:nvSpPr>
        <p:spPr>
          <a:xfrm>
            <a:off x="5968538" y="2086494"/>
            <a:ext cx="5501640" cy="4688985"/>
          </a:xfrm>
        </p:spPr>
        <p:txBody>
          <a:bodyPr>
            <a:normAutofit fontScale="85000" lnSpcReduction="20000"/>
          </a:bodyPr>
          <a:lstStyle/>
          <a:p>
            <a:pPr marL="0" indent="0" algn="ctr">
              <a:buNone/>
            </a:pPr>
            <a:r>
              <a:rPr lang="pl-PL" dirty="0" smtClean="0"/>
              <a:t>T</a:t>
            </a:r>
            <a:r>
              <a:rPr lang="en-US" dirty="0" smtClean="0"/>
              <a:t>he </a:t>
            </a:r>
            <a:r>
              <a:rPr lang="en-US" dirty="0"/>
              <a:t>theory that we’re facing global warming and it’s caused by human activity is a </a:t>
            </a:r>
            <a:r>
              <a:rPr lang="en-US" b="1" dirty="0">
                <a:solidFill>
                  <a:schemeClr val="accent6">
                    <a:lumMod val="75000"/>
                  </a:schemeClr>
                </a:solidFill>
              </a:rPr>
              <a:t>scientific fact</a:t>
            </a:r>
            <a:r>
              <a:rPr lang="en-US" dirty="0"/>
              <a:t>. </a:t>
            </a:r>
            <a:r>
              <a:rPr lang="pl-PL" dirty="0" smtClean="0"/>
              <a:t/>
            </a:r>
            <a:br>
              <a:rPr lang="pl-PL" dirty="0" smtClean="0"/>
            </a:br>
            <a:r>
              <a:rPr lang="pl-PL" dirty="0" smtClean="0"/>
              <a:t/>
            </a:r>
            <a:br>
              <a:rPr lang="pl-PL" dirty="0" smtClean="0"/>
            </a:br>
            <a:r>
              <a:rPr lang="en-US" dirty="0" smtClean="0"/>
              <a:t>Around </a:t>
            </a:r>
            <a:r>
              <a:rPr lang="en-US" dirty="0"/>
              <a:t>97% of scientists who are working on the topic of climate agree that we have enough evidence to claim that is true. Of course, there is a </a:t>
            </a:r>
            <a:r>
              <a:rPr lang="en-US" b="1" dirty="0">
                <a:solidFill>
                  <a:schemeClr val="accent6">
                    <a:lumMod val="75000"/>
                  </a:schemeClr>
                </a:solidFill>
              </a:rPr>
              <a:t>tiny possibility that we have some wrong assumptions</a:t>
            </a:r>
            <a:r>
              <a:rPr lang="en-US" dirty="0"/>
              <a:t>, but for now, there is no proven alternative theory. We need to remember what history had taught us about theories. There was a time when all scientists of those days claimed that the Sun turns around the Earth, and then there was Copernicus who began to doubt. And from that very moment, the </a:t>
            </a:r>
            <a:r>
              <a:rPr lang="en-US" b="1" dirty="0">
                <a:solidFill>
                  <a:schemeClr val="accent6">
                    <a:lumMod val="75000"/>
                  </a:schemeClr>
                </a:solidFill>
              </a:rPr>
              <a:t>scientific revolution </a:t>
            </a:r>
            <a:r>
              <a:rPr lang="en-US" dirty="0"/>
              <a:t>began.</a:t>
            </a:r>
            <a:endParaRPr lang="en-US" dirty="0" smtClean="0">
              <a:effectLst/>
            </a:endParaRPr>
          </a:p>
          <a:p>
            <a:pPr marL="0" indent="0">
              <a:buNone/>
            </a:pPr>
            <a:endParaRPr lang="pl-PL" dirty="0"/>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7295" y="0"/>
            <a:ext cx="3704705" cy="814471"/>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651760" cy="946875"/>
          </a:xfrm>
          <a:prstGeom prst="rect">
            <a:avLst/>
          </a:prstGeom>
        </p:spPr>
      </p:pic>
    </p:spTree>
    <p:extLst>
      <p:ext uri="{BB962C8B-B14F-4D97-AF65-F5344CB8AC3E}">
        <p14:creationId xmlns:p14="http://schemas.microsoft.com/office/powerpoint/2010/main" val="1151136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6">
                    <a:lumMod val="75000"/>
                  </a:schemeClr>
                </a:solidFill>
              </a:rPr>
              <a:t>The </a:t>
            </a:r>
            <a:r>
              <a:rPr lang="pl-PL" b="1" dirty="0">
                <a:solidFill>
                  <a:schemeClr val="accent6">
                    <a:lumMod val="75000"/>
                  </a:schemeClr>
                </a:solidFill>
              </a:rPr>
              <a:t>era of </a:t>
            </a:r>
            <a:r>
              <a:rPr lang="pl-PL" b="1" dirty="0" err="1">
                <a:solidFill>
                  <a:schemeClr val="accent6">
                    <a:lumMod val="75000"/>
                  </a:schemeClr>
                </a:solidFill>
              </a:rPr>
              <a:t>industrialization</a:t>
            </a:r>
            <a:endParaRPr lang="pl-PL" b="1" dirty="0">
              <a:solidFill>
                <a:schemeClr val="accent6">
                  <a:lumMod val="75000"/>
                </a:schemeClr>
              </a:solidFill>
            </a:endParaRPr>
          </a:p>
        </p:txBody>
      </p:sp>
      <p:sp>
        <p:nvSpPr>
          <p:cNvPr id="3" name="Symbol zastępczy zawartości 2"/>
          <p:cNvSpPr>
            <a:spLocks noGrp="1"/>
          </p:cNvSpPr>
          <p:nvPr>
            <p:ph sz="half" idx="1"/>
          </p:nvPr>
        </p:nvSpPr>
        <p:spPr>
          <a:xfrm>
            <a:off x="671944" y="1917065"/>
            <a:ext cx="5181600" cy="4294476"/>
          </a:xfrm>
        </p:spPr>
        <p:txBody>
          <a:bodyPr>
            <a:normAutofit/>
          </a:bodyPr>
          <a:lstStyle/>
          <a:p>
            <a:pPr marL="0" indent="0" algn="ctr">
              <a:buNone/>
            </a:pPr>
            <a:r>
              <a:rPr lang="pl-PL" sz="2400" dirty="0" smtClean="0"/>
              <a:t>It </a:t>
            </a:r>
            <a:r>
              <a:rPr lang="en-US" sz="2400" dirty="0" smtClean="0"/>
              <a:t>started </a:t>
            </a:r>
            <a:r>
              <a:rPr lang="en-US" sz="2400" dirty="0"/>
              <a:t>in the UK and spread really fast in the western world</a:t>
            </a:r>
            <a:r>
              <a:rPr lang="en-US" sz="2000" dirty="0"/>
              <a:t>.</a:t>
            </a:r>
            <a:r>
              <a:rPr lang="en-US" sz="2400" dirty="0"/>
              <a:t> We start to burn fossil fuels to produce energy which can be used in machines and engines. </a:t>
            </a:r>
            <a:r>
              <a:rPr lang="en-US" sz="2400" b="1" dirty="0">
                <a:solidFill>
                  <a:schemeClr val="accent6">
                    <a:lumMod val="75000"/>
                  </a:schemeClr>
                </a:solidFill>
              </a:rPr>
              <a:t>What are fossil fuels</a:t>
            </a:r>
            <a:r>
              <a:rPr lang="en-US" sz="2400" dirty="0"/>
              <a:t>? </a:t>
            </a:r>
            <a:r>
              <a:rPr lang="pl-PL" sz="2400" dirty="0" smtClean="0"/>
              <a:t/>
            </a:r>
            <a:br>
              <a:rPr lang="pl-PL" sz="2400" dirty="0" smtClean="0"/>
            </a:br>
            <a:endParaRPr lang="pl-PL" sz="2400" dirty="0" smtClean="0"/>
          </a:p>
          <a:p>
            <a:pPr marL="0" indent="0" algn="ctr">
              <a:buNone/>
            </a:pPr>
            <a:r>
              <a:rPr lang="en-US" sz="2400" dirty="0" smtClean="0"/>
              <a:t>Those </a:t>
            </a:r>
            <a:r>
              <a:rPr lang="en-US" sz="2400" dirty="0"/>
              <a:t>are coal, natural gas, and oil and during the process of burning it releases CO2 among others. </a:t>
            </a:r>
            <a:endParaRPr lang="en-US" sz="2400" dirty="0" smtClean="0">
              <a:effectLst/>
            </a:endParaRPr>
          </a:p>
          <a:p>
            <a:pPr marL="0" indent="0">
              <a:buNone/>
            </a:pPr>
            <a:endParaRPr lang="pl-PL"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37458" y="237346"/>
            <a:ext cx="1453342" cy="1453342"/>
          </a:xfrm>
          <a:prstGeom prst="rect">
            <a:avLst/>
          </a:prstGeom>
        </p:spPr>
      </p:pic>
      <p:sp>
        <p:nvSpPr>
          <p:cNvPr id="7" name="Symbol zastępczy zawartości 6"/>
          <p:cNvSpPr>
            <a:spLocks noGrp="1"/>
          </p:cNvSpPr>
          <p:nvPr>
            <p:ph sz="half" idx="2"/>
          </p:nvPr>
        </p:nvSpPr>
        <p:spPr>
          <a:xfrm>
            <a:off x="6172200" y="1917065"/>
            <a:ext cx="5181600" cy="4351338"/>
          </a:xfrm>
        </p:spPr>
        <p:txBody>
          <a:bodyPr>
            <a:normAutofit/>
          </a:bodyPr>
          <a:lstStyle/>
          <a:p>
            <a:pPr marL="0" indent="0" algn="ctr">
              <a:buNone/>
            </a:pPr>
            <a:r>
              <a:rPr lang="en-US" sz="2400" dirty="0"/>
              <a:t>People started to build a comfortable future: cars, factories, electricity or central heating - every of those achievements </a:t>
            </a:r>
            <a:r>
              <a:rPr lang="en-US" sz="2400" b="1" dirty="0">
                <a:solidFill>
                  <a:schemeClr val="accent6">
                    <a:lumMod val="75000"/>
                  </a:schemeClr>
                </a:solidFill>
              </a:rPr>
              <a:t>requires a lot of </a:t>
            </a:r>
            <a:r>
              <a:rPr lang="pl-PL" sz="2400" b="1" dirty="0">
                <a:solidFill>
                  <a:schemeClr val="accent6">
                    <a:lumMod val="75000"/>
                  </a:schemeClr>
                </a:solidFill>
              </a:rPr>
              <a:t>e</a:t>
            </a:r>
            <a:r>
              <a:rPr lang="en-US" sz="2400" b="1" dirty="0" err="1" smtClean="0">
                <a:solidFill>
                  <a:schemeClr val="accent6">
                    <a:lumMod val="75000"/>
                  </a:schemeClr>
                </a:solidFill>
              </a:rPr>
              <a:t>nergy</a:t>
            </a:r>
            <a:r>
              <a:rPr lang="pl-PL" sz="2400" dirty="0" smtClean="0"/>
              <a:t>.</a:t>
            </a:r>
          </a:p>
          <a:p>
            <a:pPr marL="0" indent="0" algn="ctr">
              <a:buNone/>
            </a:pPr>
            <a:r>
              <a:rPr lang="en-US" sz="2400" dirty="0" smtClean="0"/>
              <a:t>And </a:t>
            </a:r>
            <a:r>
              <a:rPr lang="en-US" sz="2400" dirty="0"/>
              <a:t>for almost 200 years burning fossil fuels was the </a:t>
            </a:r>
            <a:r>
              <a:rPr lang="en-US" sz="2400" b="1" dirty="0">
                <a:solidFill>
                  <a:schemeClr val="accent6">
                    <a:lumMod val="75000"/>
                  </a:schemeClr>
                </a:solidFill>
              </a:rPr>
              <a:t>cheapest and the most available source </a:t>
            </a:r>
            <a:r>
              <a:rPr lang="en-US" sz="2400" b="1" dirty="0" smtClean="0">
                <a:solidFill>
                  <a:schemeClr val="accent6">
                    <a:lumMod val="75000"/>
                  </a:schemeClr>
                </a:solidFill>
              </a:rPr>
              <a:t>of </a:t>
            </a:r>
            <a:r>
              <a:rPr lang="en-US" sz="2400" b="1" dirty="0">
                <a:solidFill>
                  <a:schemeClr val="accent6">
                    <a:lumMod val="75000"/>
                  </a:schemeClr>
                </a:solidFill>
              </a:rPr>
              <a:t>energy</a:t>
            </a:r>
            <a:r>
              <a:rPr lang="en-US" sz="2400" dirty="0"/>
              <a:t>. People back then also didn’t know about the possible </a:t>
            </a:r>
            <a:r>
              <a:rPr lang="en-US" sz="2400" dirty="0" smtClean="0"/>
              <a:t>consequences</a:t>
            </a:r>
            <a:r>
              <a:rPr lang="pl-PL" sz="2400" dirty="0" smtClean="0"/>
              <a:t>.</a:t>
            </a:r>
          </a:p>
          <a:p>
            <a:pPr marL="0" indent="0" algn="ctr">
              <a:buNone/>
            </a:pPr>
            <a:endParaRPr lang="pl-PL" sz="2400" dirty="0"/>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5623" y="230188"/>
            <a:ext cx="1453342" cy="1453342"/>
          </a:xfrm>
          <a:prstGeom prst="rect">
            <a:avLst/>
          </a:prstGeom>
        </p:spPr>
      </p:pic>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72" y="5729126"/>
            <a:ext cx="3166872" cy="1130808"/>
          </a:xfrm>
          <a:prstGeom prst="rect">
            <a:avLst/>
          </a:prstGeom>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401" y="5727192"/>
            <a:ext cx="5143599" cy="1130808"/>
          </a:xfrm>
          <a:prstGeom prst="rect">
            <a:avLst/>
          </a:prstGeom>
        </p:spPr>
      </p:pic>
    </p:spTree>
    <p:extLst>
      <p:ext uri="{BB962C8B-B14F-4D97-AF65-F5344CB8AC3E}">
        <p14:creationId xmlns:p14="http://schemas.microsoft.com/office/powerpoint/2010/main" val="188109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27192"/>
            <a:ext cx="3166872" cy="1130808"/>
          </a:xfrm>
          <a:prstGeom prst="rect">
            <a:avLst/>
          </a:prstGeom>
        </p:spPr>
      </p:pic>
      <p:sp>
        <p:nvSpPr>
          <p:cNvPr id="2" name="Tytuł 1"/>
          <p:cNvSpPr>
            <a:spLocks noGrp="1"/>
          </p:cNvSpPr>
          <p:nvPr>
            <p:ph type="title"/>
          </p:nvPr>
        </p:nvSpPr>
        <p:spPr/>
        <p:txBody>
          <a:bodyPr/>
          <a:lstStyle/>
          <a:p>
            <a:pPr marL="0" indent="0" algn="ctr" fontAlgn="base"/>
            <a:r>
              <a:rPr lang="en-US" b="1" dirty="0" smtClean="0">
                <a:solidFill>
                  <a:schemeClr val="accent6">
                    <a:lumMod val="75000"/>
                  </a:schemeClr>
                </a:solidFill>
              </a:rPr>
              <a:t>Consequences of the industrial revolution</a:t>
            </a:r>
            <a:endParaRPr lang="en-US" b="1" dirty="0">
              <a:solidFill>
                <a:schemeClr val="accent6">
                  <a:lumMod val="75000"/>
                </a:schemeClr>
              </a:solidFill>
            </a:endParaRPr>
          </a:p>
        </p:txBody>
      </p:sp>
      <p:sp>
        <p:nvSpPr>
          <p:cNvPr id="4" name="Symbol zastępczy zawartości 3"/>
          <p:cNvSpPr>
            <a:spLocks noGrp="1"/>
          </p:cNvSpPr>
          <p:nvPr>
            <p:ph sz="half" idx="2"/>
          </p:nvPr>
        </p:nvSpPr>
        <p:spPr>
          <a:xfrm>
            <a:off x="6342611" y="1484803"/>
            <a:ext cx="5460076" cy="4699866"/>
          </a:xfrm>
        </p:spPr>
        <p:txBody>
          <a:bodyPr>
            <a:normAutofit fontScale="92500" lnSpcReduction="10000"/>
          </a:bodyPr>
          <a:lstStyle/>
          <a:p>
            <a:pPr marL="0" indent="0">
              <a:buNone/>
            </a:pPr>
            <a:r>
              <a:rPr lang="en-US" sz="2600" dirty="0"/>
              <a:t>Although climate science appeared naturally at the beginning of XIX </a:t>
            </a:r>
            <a:r>
              <a:rPr lang="pl-PL" sz="2600" dirty="0" smtClean="0"/>
              <a:t>(</a:t>
            </a:r>
            <a:r>
              <a:rPr lang="en-US" sz="2600" dirty="0" smtClean="0"/>
              <a:t>as </a:t>
            </a:r>
            <a:r>
              <a:rPr lang="en-US" sz="2600" dirty="0"/>
              <a:t>a lot of other scientific </a:t>
            </a:r>
            <a:r>
              <a:rPr lang="en-US" sz="2600" dirty="0" smtClean="0"/>
              <a:t>fields</a:t>
            </a:r>
            <a:r>
              <a:rPr lang="pl-PL" sz="2600" dirty="0" smtClean="0"/>
              <a:t>)</a:t>
            </a:r>
            <a:r>
              <a:rPr lang="en-US" sz="2600" dirty="0" smtClean="0"/>
              <a:t>, </a:t>
            </a:r>
            <a:r>
              <a:rPr lang="en-US" sz="2600" dirty="0"/>
              <a:t>only in the 1950s </a:t>
            </a:r>
            <a:r>
              <a:rPr lang="en-US" sz="2600" dirty="0" smtClean="0"/>
              <a:t>scientists </a:t>
            </a:r>
            <a:r>
              <a:rPr lang="en-US" sz="2600" b="1" dirty="0">
                <a:solidFill>
                  <a:schemeClr val="accent6">
                    <a:lumMod val="75000"/>
                  </a:schemeClr>
                </a:solidFill>
              </a:rPr>
              <a:t>proved that increasing </a:t>
            </a:r>
            <a:r>
              <a:rPr lang="pl-PL" sz="2600" b="1" dirty="0" smtClean="0">
                <a:solidFill>
                  <a:schemeClr val="accent6">
                    <a:lumMod val="75000"/>
                  </a:schemeClr>
                </a:solidFill>
              </a:rPr>
              <a:t>CO</a:t>
            </a:r>
            <a:r>
              <a:rPr lang="en-US" sz="2600" b="1" dirty="0" smtClean="0">
                <a:solidFill>
                  <a:schemeClr val="accent6">
                    <a:lumMod val="75000"/>
                  </a:schemeClr>
                </a:solidFill>
              </a:rPr>
              <a:t>2 </a:t>
            </a:r>
            <a:r>
              <a:rPr lang="en-US" sz="2600" b="1" dirty="0">
                <a:solidFill>
                  <a:schemeClr val="accent6">
                    <a:lumMod val="75000"/>
                  </a:schemeClr>
                </a:solidFill>
              </a:rPr>
              <a:t>condensation in the atmosphere is related to burning fossil fuels by humans</a:t>
            </a:r>
            <a:r>
              <a:rPr lang="en-US" sz="2600" dirty="0"/>
              <a:t>. </a:t>
            </a:r>
            <a:r>
              <a:rPr lang="pl-PL" sz="2600" dirty="0" smtClean="0"/>
              <a:t/>
            </a:r>
            <a:br>
              <a:rPr lang="pl-PL" sz="2600" dirty="0" smtClean="0"/>
            </a:br>
            <a:r>
              <a:rPr lang="pl-PL" sz="2600" dirty="0" smtClean="0"/>
              <a:t/>
            </a:r>
            <a:br>
              <a:rPr lang="pl-PL" sz="2600" dirty="0" smtClean="0"/>
            </a:br>
            <a:r>
              <a:rPr lang="en-US" sz="2600" dirty="0" smtClean="0"/>
              <a:t>It </a:t>
            </a:r>
            <a:r>
              <a:rPr lang="en-US" sz="2600" dirty="0"/>
              <a:t>was also a decade with killing </a:t>
            </a:r>
            <a:r>
              <a:rPr lang="en-US" sz="2600" b="1" dirty="0">
                <a:solidFill>
                  <a:schemeClr val="accent6">
                    <a:lumMod val="75000"/>
                  </a:schemeClr>
                </a:solidFill>
              </a:rPr>
              <a:t>smog</a:t>
            </a:r>
            <a:r>
              <a:rPr lang="en-US" sz="2600" dirty="0"/>
              <a:t> in London and the USA, and people knew already that the cause is coal burning. It was a turning point in history: designers and engineers start to think about reducing the CO2 emissions during the process of producing further machines. </a:t>
            </a:r>
            <a:endParaRPr lang="en-US" sz="2600" dirty="0" smtClean="0">
              <a:effectLst/>
            </a:endParaRPr>
          </a:p>
          <a:p>
            <a:endParaRPr lang="pl-PL" dirty="0"/>
          </a:p>
        </p:txBody>
      </p:sp>
      <p:pic>
        <p:nvPicPr>
          <p:cNvPr id="2050" name="Picture 2" descr="https://lh3.googleusercontent.com/KfjwdbsLpML5fc3ZswijTrpGy05Bf--525MHI-o6lH3NhQDO2C0svHE5VI6vLz52yPKINhheVHnGC275DsFXjgBIPHHtBPxhPqqOGCmiF-IQ4qq4U1qXCpHX9F1qyS5nwqp3SDwA"/>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75245" y="1484803"/>
            <a:ext cx="5608286" cy="3403081"/>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475245" y="5003358"/>
            <a:ext cx="5630000" cy="923330"/>
          </a:xfrm>
          <a:prstGeom prst="rect">
            <a:avLst/>
          </a:prstGeom>
          <a:noFill/>
        </p:spPr>
        <p:txBody>
          <a:bodyPr wrap="square" rtlCol="0">
            <a:spAutoFit/>
          </a:bodyPr>
          <a:lstStyle/>
          <a:p>
            <a:pPr algn="ctr"/>
            <a:r>
              <a:rPr lang="en-US" dirty="0"/>
              <a:t>Check out that currently the concentration of carbon dioxide in our atmosphere is almost </a:t>
            </a:r>
            <a:r>
              <a:rPr lang="en-US" b="1" dirty="0">
                <a:solidFill>
                  <a:schemeClr val="accent6">
                    <a:lumMod val="75000"/>
                  </a:schemeClr>
                </a:solidFill>
              </a:rPr>
              <a:t>40% higher than 150 years ago! </a:t>
            </a:r>
            <a:endParaRPr lang="pl-PL" b="1" dirty="0">
              <a:solidFill>
                <a:schemeClr val="accent6">
                  <a:lumMod val="75000"/>
                </a:schemeClr>
              </a:solidFill>
            </a:endParaRPr>
          </a:p>
        </p:txBody>
      </p:sp>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829" y="5926688"/>
            <a:ext cx="4236171" cy="931312"/>
          </a:xfrm>
          <a:prstGeom prst="rect">
            <a:avLst/>
          </a:prstGeom>
        </p:spPr>
      </p:pic>
    </p:spTree>
    <p:extLst>
      <p:ext uri="{BB962C8B-B14F-4D97-AF65-F5344CB8AC3E}">
        <p14:creationId xmlns:p14="http://schemas.microsoft.com/office/powerpoint/2010/main" val="2829369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440" y="5858834"/>
            <a:ext cx="3946025" cy="867524"/>
          </a:xfrm>
          <a:prstGeom prst="rect">
            <a:avLst/>
          </a:prstGeom>
        </p:spPr>
      </p:pic>
      <p:sp>
        <p:nvSpPr>
          <p:cNvPr id="2" name="Tytuł 1"/>
          <p:cNvSpPr>
            <a:spLocks noGrp="1"/>
          </p:cNvSpPr>
          <p:nvPr>
            <p:ph type="title"/>
          </p:nvPr>
        </p:nvSpPr>
        <p:spPr>
          <a:xfrm>
            <a:off x="871450" y="290310"/>
            <a:ext cx="10515600" cy="1325563"/>
          </a:xfrm>
        </p:spPr>
        <p:txBody>
          <a:bodyPr/>
          <a:lstStyle/>
          <a:p>
            <a:pPr algn="ctr"/>
            <a:r>
              <a:rPr lang="pl-PL" b="1" dirty="0" err="1" smtClean="0">
                <a:solidFill>
                  <a:schemeClr val="accent6">
                    <a:lumMod val="75000"/>
                  </a:schemeClr>
                </a:solidFill>
              </a:rPr>
              <a:t>What</a:t>
            </a:r>
            <a:r>
              <a:rPr lang="pl-PL" b="1" dirty="0" smtClean="0">
                <a:solidFill>
                  <a:schemeClr val="accent6">
                    <a:lumMod val="75000"/>
                  </a:schemeClr>
                </a:solidFill>
              </a:rPr>
              <a:t> </a:t>
            </a:r>
            <a:r>
              <a:rPr lang="pl-PL" b="1" dirty="0" err="1" smtClean="0">
                <a:solidFill>
                  <a:schemeClr val="accent6">
                    <a:lumMod val="75000"/>
                  </a:schemeClr>
                </a:solidFill>
              </a:rPr>
              <a:t>is</a:t>
            </a:r>
            <a:r>
              <a:rPr lang="pl-PL" b="1" dirty="0" smtClean="0">
                <a:solidFill>
                  <a:schemeClr val="accent6">
                    <a:lumMod val="75000"/>
                  </a:schemeClr>
                </a:solidFill>
              </a:rPr>
              <a:t> a </a:t>
            </a:r>
            <a:r>
              <a:rPr lang="pl-PL" b="1" dirty="0" err="1" smtClean="0">
                <a:solidFill>
                  <a:schemeClr val="accent6">
                    <a:lumMod val="75000"/>
                  </a:schemeClr>
                </a:solidFill>
              </a:rPr>
              <a:t>greenhouse</a:t>
            </a:r>
            <a:r>
              <a:rPr lang="pl-PL" b="1" dirty="0" smtClean="0">
                <a:solidFill>
                  <a:schemeClr val="accent6">
                    <a:lumMod val="75000"/>
                  </a:schemeClr>
                </a:solidFill>
              </a:rPr>
              <a:t> </a:t>
            </a:r>
            <a:r>
              <a:rPr lang="pl-PL" b="1" dirty="0" err="1" smtClean="0">
                <a:solidFill>
                  <a:schemeClr val="accent6">
                    <a:lumMod val="75000"/>
                  </a:schemeClr>
                </a:solidFill>
              </a:rPr>
              <a:t>effect</a:t>
            </a:r>
            <a:r>
              <a:rPr lang="pl-PL" b="1" dirty="0" smtClean="0">
                <a:solidFill>
                  <a:schemeClr val="accent6">
                    <a:lumMod val="75000"/>
                  </a:schemeClr>
                </a:solidFill>
              </a:rPr>
              <a:t>?</a:t>
            </a:r>
            <a:endParaRPr lang="pl-PL" b="1" dirty="0">
              <a:solidFill>
                <a:schemeClr val="accent6">
                  <a:lumMod val="75000"/>
                </a:schemeClr>
              </a:solidFill>
            </a:endParaRPr>
          </a:p>
        </p:txBody>
      </p:sp>
      <p:sp>
        <p:nvSpPr>
          <p:cNvPr id="3" name="Symbol zastępczy zawartości 2"/>
          <p:cNvSpPr>
            <a:spLocks noGrp="1"/>
          </p:cNvSpPr>
          <p:nvPr>
            <p:ph sz="half" idx="1"/>
          </p:nvPr>
        </p:nvSpPr>
        <p:spPr>
          <a:xfrm>
            <a:off x="556952" y="1449619"/>
            <a:ext cx="5990495" cy="4409215"/>
          </a:xfrm>
        </p:spPr>
        <p:txBody>
          <a:bodyPr>
            <a:normAutofit/>
          </a:bodyPr>
          <a:lstStyle/>
          <a:p>
            <a:pPr marL="0" indent="0">
              <a:buNone/>
            </a:pPr>
            <a:r>
              <a:rPr lang="en-US" sz="2400" dirty="0"/>
              <a:t>What exactly scientists discovered? They take a look into our </a:t>
            </a:r>
            <a:r>
              <a:rPr lang="en-US" sz="2400" b="1" dirty="0">
                <a:solidFill>
                  <a:schemeClr val="accent6">
                    <a:lumMod val="75000"/>
                  </a:schemeClr>
                </a:solidFill>
              </a:rPr>
              <a:t>atmosphere</a:t>
            </a:r>
            <a:r>
              <a:rPr lang="en-US" sz="2400" dirty="0"/>
              <a:t> - a thin layer of </a:t>
            </a:r>
            <a:r>
              <a:rPr lang="en-US" sz="2400" dirty="0" smtClean="0"/>
              <a:t>gases </a:t>
            </a:r>
            <a:r>
              <a:rPr lang="en-US" sz="2400" dirty="0"/>
              <a:t>around our planet. It’s crucial for life in the earth because it consists of the oxygen that we breathing and also it works as a blanket - protect us from cold of the space. </a:t>
            </a:r>
            <a:r>
              <a:rPr lang="pl-PL" sz="2400" dirty="0" smtClean="0"/>
              <a:t/>
            </a:r>
            <a:br>
              <a:rPr lang="pl-PL" sz="2400" dirty="0" smtClean="0"/>
            </a:br>
            <a:r>
              <a:rPr lang="en-US" sz="2400" dirty="0" smtClean="0"/>
              <a:t>The </a:t>
            </a:r>
            <a:r>
              <a:rPr lang="en-US" sz="2400" dirty="0"/>
              <a:t>atmosphere preventing a lot of heat from the Sun from escaping, one of the most important gas which this “blanket” is made of is CO2. That’s why we call CO2 a greenhouse </a:t>
            </a:r>
            <a:r>
              <a:rPr lang="en-US" sz="2400" dirty="0" smtClean="0"/>
              <a:t>gas</a:t>
            </a:r>
            <a:r>
              <a:rPr lang="pl-PL" sz="2400" dirty="0" smtClean="0"/>
              <a:t>, and the „</a:t>
            </a:r>
            <a:r>
              <a:rPr lang="pl-PL" sz="2400" dirty="0" err="1" smtClean="0"/>
              <a:t>blanket</a:t>
            </a:r>
            <a:r>
              <a:rPr lang="pl-PL" sz="2400" dirty="0" smtClean="0"/>
              <a:t>” we </a:t>
            </a:r>
            <a:r>
              <a:rPr lang="pl-PL" sz="2400" dirty="0" err="1" smtClean="0"/>
              <a:t>call</a:t>
            </a:r>
            <a:r>
              <a:rPr lang="pl-PL" sz="2400" dirty="0" smtClean="0"/>
              <a:t> </a:t>
            </a:r>
            <a:r>
              <a:rPr lang="pl-PL" sz="2400" dirty="0" err="1" smtClean="0"/>
              <a:t>greenhouse</a:t>
            </a:r>
            <a:r>
              <a:rPr lang="pl-PL" sz="2400" dirty="0" smtClean="0"/>
              <a:t> </a:t>
            </a:r>
            <a:r>
              <a:rPr lang="pl-PL" sz="2400" dirty="0" err="1" smtClean="0"/>
              <a:t>effect</a:t>
            </a:r>
            <a:r>
              <a:rPr lang="pl-PL" sz="2400" dirty="0" smtClean="0"/>
              <a:t>.</a:t>
            </a:r>
            <a:endParaRPr lang="pl-PL" dirty="0"/>
          </a:p>
        </p:txBody>
      </p:sp>
      <p:sp>
        <p:nvSpPr>
          <p:cNvPr id="5" name="pole tekstowe 4"/>
          <p:cNvSpPr txBox="1"/>
          <p:nvPr/>
        </p:nvSpPr>
        <p:spPr>
          <a:xfrm>
            <a:off x="6822189" y="5376686"/>
            <a:ext cx="5103553" cy="1200329"/>
          </a:xfrm>
          <a:prstGeom prst="rect">
            <a:avLst/>
          </a:prstGeom>
          <a:noFill/>
        </p:spPr>
        <p:txBody>
          <a:bodyPr wrap="square" rtlCol="0">
            <a:spAutoFit/>
          </a:bodyPr>
          <a:lstStyle/>
          <a:p>
            <a:pPr algn="ctr"/>
            <a:r>
              <a:rPr lang="en-US" dirty="0"/>
              <a:t>The problem began when the amount of this gas is rising, then the layer getting thicker and prevent more heat from escaping so the temperature on the Earth is also rising. </a:t>
            </a:r>
          </a:p>
        </p:txBody>
      </p:sp>
      <p:pic>
        <p:nvPicPr>
          <p:cNvPr id="3074" name="Picture 2" descr="https://lh3.googleusercontent.com/J7g635jhesLj3pc5HiIX41kUmNBmx4-LKFMdw0fV69nSt2gevfV33FD3uP0LX28knlloUvbtAohwJz8OIxc1ij2O1hhp7M8Ab4j8sczhqjdFw2WEhWQq2VbfY3E6DMUNcxaxZm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22189" y="1449619"/>
            <a:ext cx="5181600" cy="3542109"/>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27192"/>
            <a:ext cx="3166872" cy="1130808"/>
          </a:xfrm>
          <a:prstGeom prst="rect">
            <a:avLst/>
          </a:prstGeom>
        </p:spPr>
      </p:pic>
    </p:spTree>
    <p:extLst>
      <p:ext uri="{BB962C8B-B14F-4D97-AF65-F5344CB8AC3E}">
        <p14:creationId xmlns:p14="http://schemas.microsoft.com/office/powerpoint/2010/main" val="3527337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2603</Words>
  <Application>Microsoft Office PowerPoint</Application>
  <PresentationFormat>Panoramiczny</PresentationFormat>
  <Paragraphs>176</Paragraphs>
  <Slides>31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31</vt:i4>
      </vt:variant>
    </vt:vector>
  </HeadingPairs>
  <TitlesOfParts>
    <vt:vector size="36" baseType="lpstr">
      <vt:lpstr>Arial</vt:lpstr>
      <vt:lpstr>Calibri</vt:lpstr>
      <vt:lpstr>Calibri Light</vt:lpstr>
      <vt:lpstr>Wingdings</vt:lpstr>
      <vt:lpstr>Motyw pakietu Office</vt:lpstr>
      <vt:lpstr>Green Goes Global</vt:lpstr>
      <vt:lpstr>AGENDA</vt:lpstr>
      <vt:lpstr>What is global warming?</vt:lpstr>
      <vt:lpstr>What is the difference between:</vt:lpstr>
      <vt:lpstr>What is the difference between:</vt:lpstr>
      <vt:lpstr>Climate change as a scientific fact</vt:lpstr>
      <vt:lpstr>The era of industrialization</vt:lpstr>
      <vt:lpstr>Consequences of the industrial revolution</vt:lpstr>
      <vt:lpstr>What is a greenhouse effect?</vt:lpstr>
      <vt:lpstr>Why we are using fossil fuel?</vt:lpstr>
      <vt:lpstr>Climate change problem</vt:lpstr>
      <vt:lpstr>Infinite economy growht</vt:lpstr>
      <vt:lpstr>The effects of climate change on the environment</vt:lpstr>
      <vt:lpstr>The Anthropocene</vt:lpstr>
      <vt:lpstr>Biodiversity</vt:lpstr>
      <vt:lpstr>Holocene extinction</vt:lpstr>
      <vt:lpstr>The ocean</vt:lpstr>
      <vt:lpstr>Ice, permanent frost, and glaciers</vt:lpstr>
      <vt:lpstr>Food and water supplies </vt:lpstr>
      <vt:lpstr>Weather extreme events</vt:lpstr>
      <vt:lpstr>Prezentacja programu PowerPoint</vt:lpstr>
      <vt:lpstr>Paris agreement</vt:lpstr>
      <vt:lpstr>It’s time to take action!</vt:lpstr>
      <vt:lpstr>An environmental organisations </vt:lpstr>
      <vt:lpstr>Prezentacja programu PowerPoint</vt:lpstr>
      <vt:lpstr>Prezentacja programu PowerPoint</vt:lpstr>
      <vt:lpstr>My experience</vt:lpstr>
      <vt:lpstr>Time to act!</vt:lpstr>
      <vt:lpstr>Thank you for your attention  </vt:lpstr>
      <vt:lpstr>Let’s discuss</vt:lpstr>
      <vt:lpstr>Inspiration: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Goes Global</dc:title>
  <dc:creator>Czytelnik2</dc:creator>
  <cp:lastModifiedBy>Czytelnik2</cp:lastModifiedBy>
  <cp:revision>45</cp:revision>
  <dcterms:created xsi:type="dcterms:W3CDTF">2020-03-04T12:43:03Z</dcterms:created>
  <dcterms:modified xsi:type="dcterms:W3CDTF">2020-03-05T15:10:10Z</dcterms:modified>
</cp:coreProperties>
</file>